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Montserrat"/>
      <p:regular r:id="rId27"/>
      <p:bold r:id="rId28"/>
      <p:italic r:id="rId29"/>
      <p:boldItalic r:id="rId30"/>
    </p:embeddedFont>
    <p:embeddedFont>
      <p:font typeface="Anaheim"/>
      <p:regular r:id="rId31"/>
    </p:embeddedFont>
    <p:embeddedFont>
      <p:font typeface="Montserrat Medium"/>
      <p:regular r:id="rId32"/>
      <p:bold r:id="rId33"/>
      <p:italic r:id="rId34"/>
      <p:boldItalic r:id="rId35"/>
    </p:embeddedFont>
    <p:embeddedFont>
      <p:font typeface="Montserrat ExtraLight"/>
      <p:regular r:id="rId36"/>
      <p:bold r:id="rId37"/>
      <p:italic r:id="rId38"/>
      <p:boldItalic r:id="rId39"/>
    </p:embeddedFont>
    <p:embeddedFont>
      <p:font typeface="Overpass Mono"/>
      <p:regular r:id="rId40"/>
      <p:bold r:id="rId41"/>
    </p:embeddedFont>
    <p:embeddedFont>
      <p:font typeface="Montserrat ExtraBold"/>
      <p:bold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verpassMono-regular.fntdata"/><Relationship Id="rId20" Type="http://schemas.openxmlformats.org/officeDocument/2006/relationships/slide" Target="slides/slide16.xml"/><Relationship Id="rId42" Type="http://schemas.openxmlformats.org/officeDocument/2006/relationships/font" Target="fonts/MontserratExtraBold-bold.fntdata"/><Relationship Id="rId41" Type="http://schemas.openxmlformats.org/officeDocument/2006/relationships/font" Target="fonts/OverpassMono-bold.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MontserratExtraBold-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naheim-regular.fntdata"/><Relationship Id="rId30" Type="http://schemas.openxmlformats.org/officeDocument/2006/relationships/font" Target="fonts/Montserrat-boldItalic.fntdata"/><Relationship Id="rId11" Type="http://schemas.openxmlformats.org/officeDocument/2006/relationships/slide" Target="slides/slide7.xml"/><Relationship Id="rId33" Type="http://schemas.openxmlformats.org/officeDocument/2006/relationships/font" Target="fonts/MontserratMedium-bold.fntdata"/><Relationship Id="rId10" Type="http://schemas.openxmlformats.org/officeDocument/2006/relationships/slide" Target="slides/slide6.xml"/><Relationship Id="rId32" Type="http://schemas.openxmlformats.org/officeDocument/2006/relationships/font" Target="fonts/MontserratMedium-regular.fntdata"/><Relationship Id="rId13" Type="http://schemas.openxmlformats.org/officeDocument/2006/relationships/slide" Target="slides/slide9.xml"/><Relationship Id="rId35" Type="http://schemas.openxmlformats.org/officeDocument/2006/relationships/font" Target="fonts/MontserratMedium-boldItalic.fntdata"/><Relationship Id="rId12" Type="http://schemas.openxmlformats.org/officeDocument/2006/relationships/slide" Target="slides/slide8.xml"/><Relationship Id="rId34" Type="http://schemas.openxmlformats.org/officeDocument/2006/relationships/font" Target="fonts/MontserratMedium-italic.fntdata"/><Relationship Id="rId15" Type="http://schemas.openxmlformats.org/officeDocument/2006/relationships/slide" Target="slides/slide11.xml"/><Relationship Id="rId37" Type="http://schemas.openxmlformats.org/officeDocument/2006/relationships/font" Target="fonts/MontserratExtraLight-bold.fntdata"/><Relationship Id="rId14" Type="http://schemas.openxmlformats.org/officeDocument/2006/relationships/slide" Target="slides/slide10.xml"/><Relationship Id="rId36" Type="http://schemas.openxmlformats.org/officeDocument/2006/relationships/font" Target="fonts/MontserratExtraLight-regular.fntdata"/><Relationship Id="rId17" Type="http://schemas.openxmlformats.org/officeDocument/2006/relationships/slide" Target="slides/slide13.xml"/><Relationship Id="rId39" Type="http://schemas.openxmlformats.org/officeDocument/2006/relationships/font" Target="fonts/MontserratExtraLight-boldItalic.fntdata"/><Relationship Id="rId16" Type="http://schemas.openxmlformats.org/officeDocument/2006/relationships/slide" Target="slides/slide12.xml"/><Relationship Id="rId38" Type="http://schemas.openxmlformats.org/officeDocument/2006/relationships/font" Target="fonts/MontserratExtraLight-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7774b4543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7774b4543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7774b4543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7774b4543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7774b4543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7774b4543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3ea19292f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3ea19292f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3ea19292f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3ea19292f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7774b4543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7774b4543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7774b4543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7774b4543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7782c82e1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7782c82e1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7782c82e1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7782c82e1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7774b4543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7774b4543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7774b4543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7774b4543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7774b4543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7774b4543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7f9262ee2f_0_2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f9262ee2f_0_2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7782c82e1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7782c82e1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7774b454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7774b454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7774b4543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7774b4543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7f9262ee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f9262ee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youtu.be/OpcPZdfJbq8?si=s0Ix8-8eqqvgtRYi" TargetMode="External"/><Relationship Id="rId4" Type="http://schemas.openxmlformats.org/officeDocument/2006/relationships/hyperlink" Target="https://thebookofshaders.com/" TargetMode="External"/><Relationship Id="rId5" Type="http://schemas.openxmlformats.org/officeDocument/2006/relationships/hyperlink" Target="https://graphtoy.com/" TargetMode="External"/><Relationship Id="rId6" Type="http://schemas.openxmlformats.org/officeDocument/2006/relationships/hyperlink" Target="https://shadertoy.com/" TargetMode="External"/><Relationship Id="rId7" Type="http://schemas.openxmlformats.org/officeDocument/2006/relationships/hyperlink" Target="https://www.youtube.com/watch?v=f4s1h2YETNY&amp;t=547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5.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S</a:t>
            </a:r>
            <a:r>
              <a:rPr lang="en"/>
              <a:t>HADERS</a:t>
            </a:r>
            <a:endParaRPr/>
          </a:p>
        </p:txBody>
      </p:sp>
      <p:sp>
        <p:nvSpPr>
          <p:cNvPr id="159" name="Google Shape;159;p36"/>
          <p:cNvSpPr txBox="1"/>
          <p:nvPr>
            <p:ph type="ctrTitle"/>
          </p:nvPr>
        </p:nvSpPr>
        <p:spPr>
          <a:xfrm>
            <a:off x="2941650" y="2624375"/>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A PRACTICAL GUIDE</a:t>
            </a:r>
            <a:endParaRPr b="0" sz="2200">
              <a:latin typeface="Montserrat ExtraLight"/>
              <a:ea typeface="Montserrat ExtraLight"/>
              <a:cs typeface="Montserrat ExtraLight"/>
              <a:sym typeface="Montserrat ExtraLight"/>
            </a:endParaRPr>
          </a:p>
        </p:txBody>
      </p:sp>
      <p:cxnSp>
        <p:nvCxnSpPr>
          <p:cNvPr id="160" name="Google Shape;160;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5"/>
          <p:cNvSpPr txBox="1"/>
          <p:nvPr>
            <p:ph type="title"/>
          </p:nvPr>
        </p:nvSpPr>
        <p:spPr>
          <a:xfrm>
            <a:off x="3762675" y="3558750"/>
            <a:ext cx="51909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do we need it?</a:t>
            </a:r>
            <a:endParaRPr/>
          </a:p>
        </p:txBody>
      </p:sp>
      <p:sp>
        <p:nvSpPr>
          <p:cNvPr id="230" name="Google Shape;230;p45"/>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231" name="Google Shape;231;p45"/>
          <p:cNvCxnSpPr/>
          <p:nvPr/>
        </p:nvCxnSpPr>
        <p:spPr>
          <a:xfrm>
            <a:off x="3629950" y="3534825"/>
            <a:ext cx="0" cy="5505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6"/>
          <p:cNvSpPr txBox="1"/>
          <p:nvPr>
            <p:ph type="title"/>
          </p:nvPr>
        </p:nvSpPr>
        <p:spPr>
          <a:xfrm>
            <a:off x="938500" y="216425"/>
            <a:ext cx="6025200" cy="5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Imagine your CPU like a pipe</a:t>
            </a:r>
            <a:endParaRPr/>
          </a:p>
        </p:txBody>
      </p:sp>
      <p:pic>
        <p:nvPicPr>
          <p:cNvPr id="237" name="Google Shape;237;p46"/>
          <p:cNvPicPr preferRelativeResize="0"/>
          <p:nvPr/>
        </p:nvPicPr>
        <p:blipFill>
          <a:blip r:embed="rId3">
            <a:alphaModFix/>
          </a:blip>
          <a:stretch>
            <a:fillRect/>
          </a:stretch>
        </p:blipFill>
        <p:spPr>
          <a:xfrm>
            <a:off x="2421475" y="1005425"/>
            <a:ext cx="5456748" cy="1747874"/>
          </a:xfrm>
          <a:prstGeom prst="rect">
            <a:avLst/>
          </a:prstGeom>
          <a:noFill/>
          <a:ln>
            <a:noFill/>
          </a:ln>
        </p:spPr>
      </p:pic>
      <p:pic>
        <p:nvPicPr>
          <p:cNvPr id="238" name="Google Shape;238;p46"/>
          <p:cNvPicPr preferRelativeResize="0"/>
          <p:nvPr/>
        </p:nvPicPr>
        <p:blipFill>
          <a:blip r:embed="rId4">
            <a:alphaModFix/>
          </a:blip>
          <a:stretch>
            <a:fillRect/>
          </a:stretch>
        </p:blipFill>
        <p:spPr>
          <a:xfrm>
            <a:off x="3739675" y="3068675"/>
            <a:ext cx="4123750" cy="1937251"/>
          </a:xfrm>
          <a:prstGeom prst="rect">
            <a:avLst/>
          </a:prstGeom>
          <a:noFill/>
          <a:ln>
            <a:noFill/>
          </a:ln>
        </p:spPr>
      </p:pic>
      <p:sp>
        <p:nvSpPr>
          <p:cNvPr id="239" name="Google Shape;239;p46"/>
          <p:cNvSpPr txBox="1"/>
          <p:nvPr/>
        </p:nvSpPr>
        <p:spPr>
          <a:xfrm>
            <a:off x="190500" y="1576925"/>
            <a:ext cx="2010600" cy="8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Single Process</a:t>
            </a:r>
            <a:endParaRPr b="1" sz="1800">
              <a:solidFill>
                <a:schemeClr val="lt1"/>
              </a:solidFill>
              <a:latin typeface="Montserrat"/>
              <a:ea typeface="Montserrat"/>
              <a:cs typeface="Montserrat"/>
              <a:sym typeface="Montserrat"/>
            </a:endParaRPr>
          </a:p>
        </p:txBody>
      </p:sp>
      <p:sp>
        <p:nvSpPr>
          <p:cNvPr id="240" name="Google Shape;240;p46"/>
          <p:cNvSpPr txBox="1"/>
          <p:nvPr/>
        </p:nvSpPr>
        <p:spPr>
          <a:xfrm>
            <a:off x="230725" y="3776900"/>
            <a:ext cx="2451000" cy="8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Multiple</a:t>
            </a:r>
            <a:r>
              <a:rPr b="1" lang="en" sz="1800">
                <a:solidFill>
                  <a:schemeClr val="lt1"/>
                </a:solidFill>
                <a:latin typeface="Montserrat"/>
                <a:ea typeface="Montserrat"/>
                <a:cs typeface="Montserrat"/>
                <a:sym typeface="Montserrat"/>
              </a:rPr>
              <a:t> Process</a:t>
            </a:r>
            <a:endParaRPr b="1" sz="1800">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GPU is being like 😎</a:t>
            </a:r>
            <a:endParaRPr/>
          </a:p>
        </p:txBody>
      </p:sp>
      <p:pic>
        <p:nvPicPr>
          <p:cNvPr id="246" name="Google Shape;246;p47"/>
          <p:cNvPicPr preferRelativeResize="0"/>
          <p:nvPr/>
        </p:nvPicPr>
        <p:blipFill>
          <a:blip r:embed="rId3">
            <a:alphaModFix/>
          </a:blip>
          <a:stretch>
            <a:fillRect/>
          </a:stretch>
        </p:blipFill>
        <p:spPr>
          <a:xfrm>
            <a:off x="2155650" y="1234025"/>
            <a:ext cx="4832712" cy="34522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1000"/>
                                        <p:tgtEl>
                                          <p:spTgt spid="245"/>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1000"/>
                                        <p:tgtEl>
                                          <p:spTgt spid="24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8"/>
          <p:cNvSpPr txBox="1"/>
          <p:nvPr>
            <p:ph type="title"/>
          </p:nvPr>
        </p:nvSpPr>
        <p:spPr>
          <a:xfrm>
            <a:off x="938500" y="445025"/>
            <a:ext cx="7464600" cy="5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Flutter Renders anything? 🤔</a:t>
            </a:r>
            <a:endParaRPr>
              <a:solidFill>
                <a:schemeClr val="accent1"/>
              </a:solidFill>
            </a:endParaRPr>
          </a:p>
        </p:txBody>
      </p:sp>
      <p:cxnSp>
        <p:nvCxnSpPr>
          <p:cNvPr id="252" name="Google Shape;252;p4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53" name="Google Shape;253;p48"/>
          <p:cNvSpPr/>
          <p:nvPr/>
        </p:nvSpPr>
        <p:spPr>
          <a:xfrm>
            <a:off x="6301575" y="2322225"/>
            <a:ext cx="1720200" cy="44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54" name="Google Shape;254;p48"/>
          <p:cNvSpPr txBox="1"/>
          <p:nvPr/>
        </p:nvSpPr>
        <p:spPr>
          <a:xfrm>
            <a:off x="6740325" y="2344875"/>
            <a:ext cx="84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PIXELS</a:t>
            </a:r>
            <a:endParaRPr b="1">
              <a:solidFill>
                <a:schemeClr val="lt1"/>
              </a:solidFill>
              <a:latin typeface="Montserrat"/>
              <a:ea typeface="Montserrat"/>
              <a:cs typeface="Montserrat"/>
              <a:sym typeface="Montserrat"/>
            </a:endParaRPr>
          </a:p>
        </p:txBody>
      </p:sp>
      <p:sp>
        <p:nvSpPr>
          <p:cNvPr id="255" name="Google Shape;255;p48"/>
          <p:cNvSpPr/>
          <p:nvPr/>
        </p:nvSpPr>
        <p:spPr>
          <a:xfrm>
            <a:off x="6301575" y="1331625"/>
            <a:ext cx="1720200" cy="44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56" name="Google Shape;256;p48"/>
          <p:cNvSpPr txBox="1"/>
          <p:nvPr/>
        </p:nvSpPr>
        <p:spPr>
          <a:xfrm>
            <a:off x="6656175" y="1354275"/>
            <a:ext cx="101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SHADER</a:t>
            </a:r>
            <a:endParaRPr b="1">
              <a:solidFill>
                <a:schemeClr val="lt1"/>
              </a:solidFill>
              <a:latin typeface="Montserrat"/>
              <a:ea typeface="Montserrat"/>
              <a:cs typeface="Montserrat"/>
              <a:sym typeface="Montserrat"/>
            </a:endParaRPr>
          </a:p>
        </p:txBody>
      </p:sp>
      <p:cxnSp>
        <p:nvCxnSpPr>
          <p:cNvPr id="257" name="Google Shape;257;p48"/>
          <p:cNvCxnSpPr>
            <a:stCxn id="256" idx="2"/>
            <a:endCxn id="254" idx="0"/>
          </p:cNvCxnSpPr>
          <p:nvPr/>
        </p:nvCxnSpPr>
        <p:spPr>
          <a:xfrm>
            <a:off x="7161675" y="1754475"/>
            <a:ext cx="0" cy="590400"/>
          </a:xfrm>
          <a:prstGeom prst="straightConnector1">
            <a:avLst/>
          </a:prstGeom>
          <a:noFill/>
          <a:ln cap="flat" cmpd="sng" w="19050">
            <a:solidFill>
              <a:schemeClr val="lt1"/>
            </a:solidFill>
            <a:prstDash val="solid"/>
            <a:round/>
            <a:headEnd len="med" w="med" type="none"/>
            <a:tailEnd len="med" w="med" type="triangle"/>
          </a:ln>
        </p:spPr>
      </p:cxnSp>
      <p:sp>
        <p:nvSpPr>
          <p:cNvPr id="258" name="Google Shape;258;p48"/>
          <p:cNvSpPr/>
          <p:nvPr/>
        </p:nvSpPr>
        <p:spPr>
          <a:xfrm>
            <a:off x="3607075" y="2322225"/>
            <a:ext cx="1720200" cy="44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59" name="Google Shape;259;p48"/>
          <p:cNvSpPr txBox="1"/>
          <p:nvPr/>
        </p:nvSpPr>
        <p:spPr>
          <a:xfrm>
            <a:off x="3961675" y="2344875"/>
            <a:ext cx="101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CANVAS</a:t>
            </a:r>
            <a:endParaRPr b="1">
              <a:solidFill>
                <a:schemeClr val="lt1"/>
              </a:solidFill>
              <a:latin typeface="Montserrat"/>
              <a:ea typeface="Montserrat"/>
              <a:cs typeface="Montserrat"/>
              <a:sym typeface="Montserrat"/>
            </a:endParaRPr>
          </a:p>
        </p:txBody>
      </p:sp>
      <p:sp>
        <p:nvSpPr>
          <p:cNvPr id="260" name="Google Shape;260;p48"/>
          <p:cNvSpPr/>
          <p:nvPr/>
        </p:nvSpPr>
        <p:spPr>
          <a:xfrm>
            <a:off x="3607075" y="1308975"/>
            <a:ext cx="1720200" cy="44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61" name="Google Shape;261;p48"/>
          <p:cNvSpPr txBox="1"/>
          <p:nvPr/>
        </p:nvSpPr>
        <p:spPr>
          <a:xfrm>
            <a:off x="3607075" y="1331625"/>
            <a:ext cx="172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1"/>
                </a:solidFill>
                <a:latin typeface="Montserrat"/>
                <a:ea typeface="Montserrat"/>
                <a:cs typeface="Montserrat"/>
                <a:sym typeface="Montserrat"/>
              </a:rPr>
              <a:t>RENDER OBJECT</a:t>
            </a:r>
            <a:endParaRPr b="1" sz="1300">
              <a:solidFill>
                <a:schemeClr val="lt1"/>
              </a:solidFill>
              <a:latin typeface="Montserrat"/>
              <a:ea typeface="Montserrat"/>
              <a:cs typeface="Montserrat"/>
              <a:sym typeface="Montserrat"/>
            </a:endParaRPr>
          </a:p>
        </p:txBody>
      </p:sp>
      <p:cxnSp>
        <p:nvCxnSpPr>
          <p:cNvPr id="262" name="Google Shape;262;p48"/>
          <p:cNvCxnSpPr>
            <a:stCxn id="261" idx="2"/>
          </p:cNvCxnSpPr>
          <p:nvPr/>
        </p:nvCxnSpPr>
        <p:spPr>
          <a:xfrm>
            <a:off x="4467175" y="1716525"/>
            <a:ext cx="0" cy="590400"/>
          </a:xfrm>
          <a:prstGeom prst="straightConnector1">
            <a:avLst/>
          </a:prstGeom>
          <a:noFill/>
          <a:ln cap="flat" cmpd="sng" w="19050">
            <a:solidFill>
              <a:schemeClr val="lt1"/>
            </a:solidFill>
            <a:prstDash val="solid"/>
            <a:round/>
            <a:headEnd len="med" w="med" type="none"/>
            <a:tailEnd len="med" w="med" type="triangle"/>
          </a:ln>
        </p:spPr>
      </p:cxnSp>
      <p:sp>
        <p:nvSpPr>
          <p:cNvPr id="263" name="Google Shape;263;p48"/>
          <p:cNvSpPr/>
          <p:nvPr/>
        </p:nvSpPr>
        <p:spPr>
          <a:xfrm>
            <a:off x="1122225" y="1402763"/>
            <a:ext cx="1720200" cy="44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64" name="Google Shape;264;p48"/>
          <p:cNvSpPr txBox="1"/>
          <p:nvPr/>
        </p:nvSpPr>
        <p:spPr>
          <a:xfrm>
            <a:off x="1426875" y="1425413"/>
            <a:ext cx="11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WIDGETS</a:t>
            </a:r>
            <a:endParaRPr b="1">
              <a:solidFill>
                <a:schemeClr val="lt1"/>
              </a:solidFill>
              <a:latin typeface="Montserrat"/>
              <a:ea typeface="Montserrat"/>
              <a:cs typeface="Montserrat"/>
              <a:sym typeface="Montserrat"/>
            </a:endParaRPr>
          </a:p>
        </p:txBody>
      </p:sp>
      <p:sp>
        <p:nvSpPr>
          <p:cNvPr id="265" name="Google Shape;265;p48"/>
          <p:cNvSpPr/>
          <p:nvPr/>
        </p:nvSpPr>
        <p:spPr>
          <a:xfrm>
            <a:off x="1122225" y="2175188"/>
            <a:ext cx="1720200" cy="44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66" name="Google Shape;266;p48"/>
          <p:cNvSpPr txBox="1"/>
          <p:nvPr/>
        </p:nvSpPr>
        <p:spPr>
          <a:xfrm>
            <a:off x="1360875" y="2197838"/>
            <a:ext cx="12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ELEMENTS</a:t>
            </a:r>
            <a:endParaRPr b="1">
              <a:solidFill>
                <a:schemeClr val="lt1"/>
              </a:solidFill>
              <a:latin typeface="Montserrat"/>
              <a:ea typeface="Montserrat"/>
              <a:cs typeface="Montserrat"/>
              <a:sym typeface="Montserrat"/>
            </a:endParaRPr>
          </a:p>
        </p:txBody>
      </p:sp>
      <p:cxnSp>
        <p:nvCxnSpPr>
          <p:cNvPr id="267" name="Google Shape;267;p48"/>
          <p:cNvCxnSpPr>
            <a:stCxn id="264" idx="2"/>
            <a:endCxn id="266" idx="0"/>
          </p:cNvCxnSpPr>
          <p:nvPr/>
        </p:nvCxnSpPr>
        <p:spPr>
          <a:xfrm>
            <a:off x="1982325" y="1825613"/>
            <a:ext cx="0" cy="372300"/>
          </a:xfrm>
          <a:prstGeom prst="straightConnector1">
            <a:avLst/>
          </a:prstGeom>
          <a:noFill/>
          <a:ln cap="flat" cmpd="sng" w="19050">
            <a:solidFill>
              <a:schemeClr val="lt1"/>
            </a:solidFill>
            <a:prstDash val="solid"/>
            <a:round/>
            <a:headEnd len="med" w="med" type="none"/>
            <a:tailEnd len="med" w="med" type="triangle"/>
          </a:ln>
        </p:spPr>
      </p:cxnSp>
      <p:cxnSp>
        <p:nvCxnSpPr>
          <p:cNvPr id="268" name="Google Shape;268;p48"/>
          <p:cNvCxnSpPr>
            <a:stCxn id="265" idx="3"/>
            <a:endCxn id="261" idx="1"/>
          </p:cNvCxnSpPr>
          <p:nvPr/>
        </p:nvCxnSpPr>
        <p:spPr>
          <a:xfrm flipH="1" rot="10800000">
            <a:off x="2842425" y="1524038"/>
            <a:ext cx="764700" cy="873900"/>
          </a:xfrm>
          <a:prstGeom prst="curvedConnector3">
            <a:avLst>
              <a:gd fmla="val 49997" name="adj1"/>
            </a:avLst>
          </a:prstGeom>
          <a:noFill/>
          <a:ln cap="flat" cmpd="sng" w="19050">
            <a:solidFill>
              <a:schemeClr val="lt1"/>
            </a:solidFill>
            <a:prstDash val="solid"/>
            <a:round/>
            <a:headEnd len="med" w="med" type="none"/>
            <a:tailEnd len="med" w="med" type="none"/>
          </a:ln>
        </p:spPr>
      </p:cxnSp>
      <p:cxnSp>
        <p:nvCxnSpPr>
          <p:cNvPr id="269" name="Google Shape;269;p48"/>
          <p:cNvCxnSpPr>
            <a:stCxn id="258" idx="3"/>
            <a:endCxn id="255" idx="1"/>
          </p:cNvCxnSpPr>
          <p:nvPr/>
        </p:nvCxnSpPr>
        <p:spPr>
          <a:xfrm flipH="1" rot="10800000">
            <a:off x="5327275" y="1554375"/>
            <a:ext cx="974400" cy="990600"/>
          </a:xfrm>
          <a:prstGeom prst="curvedConnector3">
            <a:avLst>
              <a:gd fmla="val 49995" name="adj1"/>
            </a:avLst>
          </a:prstGeom>
          <a:noFill/>
          <a:ln cap="flat" cmpd="sng" w="19050">
            <a:solidFill>
              <a:schemeClr val="lt1"/>
            </a:solidFill>
            <a:prstDash val="solid"/>
            <a:round/>
            <a:headEnd len="med" w="med" type="none"/>
            <a:tailEnd len="med" w="med" type="none"/>
          </a:ln>
        </p:spPr>
      </p:cxnSp>
      <p:pic>
        <p:nvPicPr>
          <p:cNvPr id="270" name="Google Shape;270;p48"/>
          <p:cNvPicPr preferRelativeResize="0"/>
          <p:nvPr/>
        </p:nvPicPr>
        <p:blipFill>
          <a:blip r:embed="rId3">
            <a:alphaModFix/>
          </a:blip>
          <a:stretch>
            <a:fillRect/>
          </a:stretch>
        </p:blipFill>
        <p:spPr>
          <a:xfrm>
            <a:off x="2921238" y="2886563"/>
            <a:ext cx="3301524" cy="22180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9"/>
          <p:cNvSpPr txBox="1"/>
          <p:nvPr>
            <p:ph type="title"/>
          </p:nvPr>
        </p:nvSpPr>
        <p:spPr>
          <a:xfrm>
            <a:off x="938500" y="292625"/>
            <a:ext cx="6702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means we’ve to learn another language?</a:t>
            </a:r>
            <a:endParaRPr/>
          </a:p>
        </p:txBody>
      </p:sp>
      <p:pic>
        <p:nvPicPr>
          <p:cNvPr id="276" name="Google Shape;276;p49"/>
          <p:cNvPicPr preferRelativeResize="0"/>
          <p:nvPr/>
        </p:nvPicPr>
        <p:blipFill>
          <a:blip r:embed="rId3">
            <a:alphaModFix/>
          </a:blip>
          <a:stretch>
            <a:fillRect/>
          </a:stretch>
        </p:blipFill>
        <p:spPr>
          <a:xfrm>
            <a:off x="1503313" y="1443575"/>
            <a:ext cx="6137378" cy="3452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0"/>
          <p:cNvSpPr txBox="1"/>
          <p:nvPr>
            <p:ph type="title"/>
          </p:nvPr>
        </p:nvSpPr>
        <p:spPr>
          <a:xfrm>
            <a:off x="176500" y="216425"/>
            <a:ext cx="76869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at the difference between Dart code and GLSL code</a:t>
            </a:r>
            <a:endParaRPr/>
          </a:p>
        </p:txBody>
      </p:sp>
      <p:pic>
        <p:nvPicPr>
          <p:cNvPr id="282" name="Google Shape;282;p50"/>
          <p:cNvPicPr preferRelativeResize="0"/>
          <p:nvPr/>
        </p:nvPicPr>
        <p:blipFill>
          <a:blip r:embed="rId3">
            <a:alphaModFix/>
          </a:blip>
          <a:stretch>
            <a:fillRect/>
          </a:stretch>
        </p:blipFill>
        <p:spPr>
          <a:xfrm>
            <a:off x="152400" y="1538825"/>
            <a:ext cx="4364001" cy="2207675"/>
          </a:xfrm>
          <a:prstGeom prst="rect">
            <a:avLst/>
          </a:prstGeom>
          <a:noFill/>
          <a:ln>
            <a:noFill/>
          </a:ln>
        </p:spPr>
      </p:pic>
      <p:pic>
        <p:nvPicPr>
          <p:cNvPr id="283" name="Google Shape;283;p50"/>
          <p:cNvPicPr preferRelativeResize="0"/>
          <p:nvPr/>
        </p:nvPicPr>
        <p:blipFill>
          <a:blip r:embed="rId4">
            <a:alphaModFix/>
          </a:blip>
          <a:stretch>
            <a:fillRect/>
          </a:stretch>
        </p:blipFill>
        <p:spPr>
          <a:xfrm>
            <a:off x="4668801" y="1538825"/>
            <a:ext cx="4035898" cy="3452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at the code of Hello World for Shaders</a:t>
            </a:r>
            <a:endParaRPr/>
          </a:p>
        </p:txBody>
      </p:sp>
      <p:pic>
        <p:nvPicPr>
          <p:cNvPr id="289" name="Google Shape;289;p51"/>
          <p:cNvPicPr preferRelativeResize="0"/>
          <p:nvPr/>
        </p:nvPicPr>
        <p:blipFill>
          <a:blip r:embed="rId3">
            <a:alphaModFix/>
          </a:blip>
          <a:stretch>
            <a:fillRect/>
          </a:stretch>
        </p:blipFill>
        <p:spPr>
          <a:xfrm>
            <a:off x="681575" y="2195000"/>
            <a:ext cx="4715925" cy="1851524"/>
          </a:xfrm>
          <a:prstGeom prst="rect">
            <a:avLst/>
          </a:prstGeom>
          <a:noFill/>
          <a:ln>
            <a:noFill/>
          </a:ln>
        </p:spPr>
      </p:pic>
      <p:pic>
        <p:nvPicPr>
          <p:cNvPr id="290" name="Google Shape;290;p51"/>
          <p:cNvPicPr preferRelativeResize="0"/>
          <p:nvPr/>
        </p:nvPicPr>
        <p:blipFill>
          <a:blip r:embed="rId4">
            <a:alphaModFix/>
          </a:blip>
          <a:stretch>
            <a:fillRect/>
          </a:stretch>
        </p:blipFill>
        <p:spPr>
          <a:xfrm>
            <a:off x="6206075" y="2042600"/>
            <a:ext cx="2129350" cy="2129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2"/>
          <p:cNvSpPr txBox="1"/>
          <p:nvPr>
            <p:ph type="title"/>
          </p:nvPr>
        </p:nvSpPr>
        <p:spPr>
          <a:xfrm>
            <a:off x="938500" y="2164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implement Shaders in Flutter</a:t>
            </a:r>
            <a:endParaRPr/>
          </a:p>
        </p:txBody>
      </p:sp>
      <p:pic>
        <p:nvPicPr>
          <p:cNvPr id="296" name="Google Shape;296;p52"/>
          <p:cNvPicPr preferRelativeResize="0"/>
          <p:nvPr/>
        </p:nvPicPr>
        <p:blipFill>
          <a:blip r:embed="rId3">
            <a:alphaModFix/>
          </a:blip>
          <a:stretch>
            <a:fillRect/>
          </a:stretch>
        </p:blipFill>
        <p:spPr>
          <a:xfrm>
            <a:off x="152400" y="1767425"/>
            <a:ext cx="8839204" cy="3167957"/>
          </a:xfrm>
          <a:prstGeom prst="rect">
            <a:avLst/>
          </a:prstGeom>
          <a:noFill/>
          <a:ln>
            <a:noFill/>
          </a:ln>
        </p:spPr>
      </p:pic>
      <p:sp>
        <p:nvSpPr>
          <p:cNvPr id="297" name="Google Shape;297;p52"/>
          <p:cNvSpPr txBox="1"/>
          <p:nvPr/>
        </p:nvSpPr>
        <p:spPr>
          <a:xfrm>
            <a:off x="198975" y="1151475"/>
            <a:ext cx="1778100" cy="4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lt1"/>
                </a:solidFill>
                <a:latin typeface="Montserrat"/>
                <a:ea typeface="Montserrat"/>
                <a:cs typeface="Montserrat"/>
                <a:sym typeface="Montserrat"/>
              </a:rPr>
              <a:t>Step - 1</a:t>
            </a:r>
            <a:endParaRPr b="1" sz="2100">
              <a:solidFill>
                <a:schemeClr val="lt1"/>
              </a:solidFill>
              <a:latin typeface="Montserrat"/>
              <a:ea typeface="Montserrat"/>
              <a:cs typeface="Montserrat"/>
              <a:sym typeface="Montserrat"/>
            </a:endParaRPr>
          </a:p>
        </p:txBody>
      </p:sp>
      <p:cxnSp>
        <p:nvCxnSpPr>
          <p:cNvPr id="298" name="Google Shape;298;p52"/>
          <p:cNvCxnSpPr/>
          <p:nvPr/>
        </p:nvCxnSpPr>
        <p:spPr>
          <a:xfrm>
            <a:off x="5850475" y="2150525"/>
            <a:ext cx="0" cy="867900"/>
          </a:xfrm>
          <a:prstGeom prst="straightConnector1">
            <a:avLst/>
          </a:prstGeom>
          <a:noFill/>
          <a:ln cap="flat" cmpd="sng" w="19050">
            <a:solidFill>
              <a:schemeClr val="dk1"/>
            </a:solidFill>
            <a:prstDash val="solid"/>
            <a:round/>
            <a:headEnd len="med" w="med" type="none"/>
            <a:tailEnd len="med" w="med" type="triangle"/>
          </a:ln>
        </p:spPr>
      </p:cxnSp>
      <p:sp>
        <p:nvSpPr>
          <p:cNvPr id="299" name="Google Shape;299;p52"/>
          <p:cNvSpPr txBox="1"/>
          <p:nvPr/>
        </p:nvSpPr>
        <p:spPr>
          <a:xfrm>
            <a:off x="4976275" y="1818225"/>
            <a:ext cx="19578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Load the Shader</a:t>
            </a:r>
            <a:endParaRPr b="1">
              <a:solidFill>
                <a:schemeClr val="dk1"/>
              </a:solidFill>
              <a:latin typeface="Montserrat"/>
              <a:ea typeface="Montserrat"/>
              <a:cs typeface="Montserrat"/>
              <a:sym typeface="Montserrat"/>
            </a:endParaRPr>
          </a:p>
        </p:txBody>
      </p:sp>
      <p:cxnSp>
        <p:nvCxnSpPr>
          <p:cNvPr id="300" name="Google Shape;300;p52"/>
          <p:cNvCxnSpPr/>
          <p:nvPr/>
        </p:nvCxnSpPr>
        <p:spPr>
          <a:xfrm>
            <a:off x="3466175" y="2137825"/>
            <a:ext cx="0" cy="438300"/>
          </a:xfrm>
          <a:prstGeom prst="straightConnector1">
            <a:avLst/>
          </a:prstGeom>
          <a:noFill/>
          <a:ln cap="flat" cmpd="sng" w="19050">
            <a:solidFill>
              <a:schemeClr val="dk1"/>
            </a:solidFill>
            <a:prstDash val="solid"/>
            <a:round/>
            <a:headEnd len="med" w="med" type="none"/>
            <a:tailEnd len="med" w="med" type="triangle"/>
          </a:ln>
        </p:spPr>
      </p:cxnSp>
      <p:sp>
        <p:nvSpPr>
          <p:cNvPr id="301" name="Google Shape;301;p52"/>
          <p:cNvSpPr txBox="1"/>
          <p:nvPr/>
        </p:nvSpPr>
        <p:spPr>
          <a:xfrm>
            <a:off x="2668175" y="1756850"/>
            <a:ext cx="19578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Global Variable</a:t>
            </a:r>
            <a:endParaRPr b="1">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3"/>
          <p:cNvSpPr txBox="1"/>
          <p:nvPr>
            <p:ph type="title"/>
          </p:nvPr>
        </p:nvSpPr>
        <p:spPr>
          <a:xfrm>
            <a:off x="1063825" y="29050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Step - 2</a:t>
            </a:r>
            <a:endParaRPr sz="2800"/>
          </a:p>
        </p:txBody>
      </p:sp>
      <p:cxnSp>
        <p:nvCxnSpPr>
          <p:cNvPr id="307" name="Google Shape;307;p53"/>
          <p:cNvCxnSpPr/>
          <p:nvPr/>
        </p:nvCxnSpPr>
        <p:spPr>
          <a:xfrm>
            <a:off x="6313100" y="2698725"/>
            <a:ext cx="0" cy="438300"/>
          </a:xfrm>
          <a:prstGeom prst="straightConnector1">
            <a:avLst/>
          </a:prstGeom>
          <a:noFill/>
          <a:ln cap="flat" cmpd="sng" w="19050">
            <a:solidFill>
              <a:schemeClr val="dk1"/>
            </a:solidFill>
            <a:prstDash val="solid"/>
            <a:round/>
            <a:headEnd len="med" w="med" type="none"/>
            <a:tailEnd len="med" w="med" type="triangle"/>
          </a:ln>
        </p:spPr>
      </p:cxnSp>
      <p:sp>
        <p:nvSpPr>
          <p:cNvPr id="308" name="Google Shape;308;p53"/>
          <p:cNvSpPr txBox="1"/>
          <p:nvPr/>
        </p:nvSpPr>
        <p:spPr>
          <a:xfrm>
            <a:off x="5210300" y="2089150"/>
            <a:ext cx="23631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Pass the shader from global variable</a:t>
            </a:r>
            <a:endParaRPr b="1">
              <a:solidFill>
                <a:schemeClr val="dk1"/>
              </a:solidFill>
              <a:latin typeface="Montserrat"/>
              <a:ea typeface="Montserrat"/>
              <a:cs typeface="Montserrat"/>
              <a:sym typeface="Montserrat"/>
            </a:endParaRPr>
          </a:p>
        </p:txBody>
      </p:sp>
      <p:pic>
        <p:nvPicPr>
          <p:cNvPr id="309" name="Google Shape;309;p53"/>
          <p:cNvPicPr preferRelativeResize="0"/>
          <p:nvPr/>
        </p:nvPicPr>
        <p:blipFill>
          <a:blip r:embed="rId3">
            <a:alphaModFix/>
          </a:blip>
          <a:stretch>
            <a:fillRect/>
          </a:stretch>
        </p:blipFill>
        <p:spPr>
          <a:xfrm>
            <a:off x="2381500" y="941925"/>
            <a:ext cx="5329377" cy="40470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4"/>
          <p:cNvPicPr preferRelativeResize="0"/>
          <p:nvPr/>
        </p:nvPicPr>
        <p:blipFill>
          <a:blip r:embed="rId3">
            <a:alphaModFix/>
          </a:blip>
          <a:stretch>
            <a:fillRect/>
          </a:stretch>
        </p:blipFill>
        <p:spPr>
          <a:xfrm>
            <a:off x="1947350" y="1784350"/>
            <a:ext cx="5837160" cy="2432150"/>
          </a:xfrm>
          <a:prstGeom prst="rect">
            <a:avLst/>
          </a:prstGeom>
          <a:noFill/>
          <a:ln>
            <a:noFill/>
          </a:ln>
        </p:spPr>
      </p:pic>
      <p:sp>
        <p:nvSpPr>
          <p:cNvPr id="315" name="Google Shape;315;p54"/>
          <p:cNvSpPr txBox="1"/>
          <p:nvPr>
            <p:ph type="title"/>
          </p:nvPr>
        </p:nvSpPr>
        <p:spPr>
          <a:xfrm>
            <a:off x="1063825" y="29050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Step - 3</a:t>
            </a:r>
            <a:endParaRPr sz="2800"/>
          </a:p>
        </p:txBody>
      </p:sp>
      <p:cxnSp>
        <p:nvCxnSpPr>
          <p:cNvPr id="316" name="Google Shape;316;p54"/>
          <p:cNvCxnSpPr/>
          <p:nvPr/>
        </p:nvCxnSpPr>
        <p:spPr>
          <a:xfrm>
            <a:off x="6313100" y="2698725"/>
            <a:ext cx="0" cy="438300"/>
          </a:xfrm>
          <a:prstGeom prst="straightConnector1">
            <a:avLst/>
          </a:prstGeom>
          <a:noFill/>
          <a:ln cap="flat" cmpd="sng" w="19050">
            <a:solidFill>
              <a:schemeClr val="dk1"/>
            </a:solidFill>
            <a:prstDash val="solid"/>
            <a:round/>
            <a:headEnd len="med" w="med" type="none"/>
            <a:tailEnd len="med" w="med" type="triangle"/>
          </a:ln>
        </p:spPr>
      </p:cxnSp>
      <p:sp>
        <p:nvSpPr>
          <p:cNvPr id="317" name="Google Shape;317;p54"/>
          <p:cNvSpPr txBox="1"/>
          <p:nvPr/>
        </p:nvSpPr>
        <p:spPr>
          <a:xfrm>
            <a:off x="5210300" y="2089150"/>
            <a:ext cx="23631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Pass the shader from global variable</a:t>
            </a:r>
            <a:endParaRPr b="1">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7"/>
          <p:cNvSpPr txBox="1"/>
          <p:nvPr>
            <p:ph idx="1" type="body"/>
          </p:nvPr>
        </p:nvSpPr>
        <p:spPr>
          <a:xfrm>
            <a:off x="709900" y="1659275"/>
            <a:ext cx="6829800" cy="2760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1600"/>
              <a:t>By the end of this talk, you’ll be </a:t>
            </a:r>
            <a:r>
              <a:rPr b="1" lang="en" sz="1600"/>
              <a:t>able</a:t>
            </a:r>
            <a:r>
              <a:rPr b="1" lang="en" sz="1600"/>
              <a:t> to answer these questions:</a:t>
            </a:r>
            <a:endParaRPr b="1" sz="1600"/>
          </a:p>
          <a:p>
            <a:pPr indent="-330200" lvl="0" marL="457200" rtl="0" algn="l">
              <a:lnSpc>
                <a:spcPct val="115000"/>
              </a:lnSpc>
              <a:spcBef>
                <a:spcPts val="1600"/>
              </a:spcBef>
              <a:spcAft>
                <a:spcPts val="0"/>
              </a:spcAft>
              <a:buSzPts val="1600"/>
              <a:buChar char="●"/>
            </a:pPr>
            <a:r>
              <a:rPr b="1" lang="en" sz="1600"/>
              <a:t>What exactly are shaders?</a:t>
            </a:r>
            <a:endParaRPr b="1" sz="1600"/>
          </a:p>
          <a:p>
            <a:pPr indent="-330200" lvl="0" marL="457200" rtl="0" algn="l">
              <a:lnSpc>
                <a:spcPct val="115000"/>
              </a:lnSpc>
              <a:spcBef>
                <a:spcPts val="0"/>
              </a:spcBef>
              <a:spcAft>
                <a:spcPts val="0"/>
              </a:spcAft>
              <a:buSzPts val="1600"/>
              <a:buChar char="●"/>
            </a:pPr>
            <a:r>
              <a:rPr b="1" lang="en" sz="1600"/>
              <a:t>What’s the actual purpose of it?</a:t>
            </a:r>
            <a:endParaRPr b="1" sz="1600"/>
          </a:p>
          <a:p>
            <a:pPr indent="-330200" lvl="0" marL="457200" rtl="0" algn="l">
              <a:lnSpc>
                <a:spcPct val="115000"/>
              </a:lnSpc>
              <a:spcBef>
                <a:spcPts val="0"/>
              </a:spcBef>
              <a:spcAft>
                <a:spcPts val="0"/>
              </a:spcAft>
              <a:buSzPts val="1600"/>
              <a:buChar char="●"/>
            </a:pPr>
            <a:r>
              <a:rPr b="1" lang="en" sz="1600"/>
              <a:t>Should you even write shaders on your own?</a:t>
            </a:r>
            <a:endParaRPr b="1" sz="1600"/>
          </a:p>
          <a:p>
            <a:pPr indent="-330200" lvl="0" marL="457200" rtl="0" algn="l">
              <a:lnSpc>
                <a:spcPct val="115000"/>
              </a:lnSpc>
              <a:spcBef>
                <a:spcPts val="0"/>
              </a:spcBef>
              <a:spcAft>
                <a:spcPts val="0"/>
              </a:spcAft>
              <a:buSzPts val="1600"/>
              <a:buChar char="●"/>
            </a:pPr>
            <a:r>
              <a:rPr b="1" lang="en" sz="1600"/>
              <a:t>A proper roadmap of learning Shaders </a:t>
            </a:r>
            <a:endParaRPr b="1" sz="1600"/>
          </a:p>
          <a:p>
            <a:pPr indent="-330200" lvl="0" marL="457200" rtl="0" algn="l">
              <a:lnSpc>
                <a:spcPct val="115000"/>
              </a:lnSpc>
              <a:spcBef>
                <a:spcPts val="0"/>
              </a:spcBef>
              <a:spcAft>
                <a:spcPts val="0"/>
              </a:spcAft>
              <a:buSzPts val="1600"/>
              <a:buChar char="●"/>
            </a:pPr>
            <a:r>
              <a:rPr b="1" lang="en" sz="1600"/>
              <a:t>What is the purpose of Shaders inside Flutter?</a:t>
            </a:r>
            <a:endParaRPr b="1" sz="1600"/>
          </a:p>
          <a:p>
            <a:pPr indent="-330200" lvl="0" marL="457200" rtl="0" algn="l">
              <a:lnSpc>
                <a:spcPct val="115000"/>
              </a:lnSpc>
              <a:spcBef>
                <a:spcPts val="0"/>
              </a:spcBef>
              <a:spcAft>
                <a:spcPts val="0"/>
              </a:spcAft>
              <a:buSzPts val="1600"/>
              <a:buChar char="●"/>
            </a:pPr>
            <a:r>
              <a:rPr b="1" lang="en" sz="1600"/>
              <a:t>How Flutter rendering works?</a:t>
            </a:r>
            <a:endParaRPr b="1" sz="1600"/>
          </a:p>
        </p:txBody>
      </p:sp>
      <p:sp>
        <p:nvSpPr>
          <p:cNvPr id="166" name="Google Shape;166;p37"/>
          <p:cNvSpPr txBox="1"/>
          <p:nvPr>
            <p:ph type="title"/>
          </p:nvPr>
        </p:nvSpPr>
        <p:spPr>
          <a:xfrm>
            <a:off x="938500" y="445025"/>
            <a:ext cx="5210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I mean by Practical Guide?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5">
                                            <p:txEl>
                                              <p:pRg end="0" st="0"/>
                                            </p:txEl>
                                          </p:spTgt>
                                        </p:tgtEl>
                                        <p:attrNameLst>
                                          <p:attrName>style.visibility</p:attrName>
                                        </p:attrNameLst>
                                      </p:cBhvr>
                                      <p:to>
                                        <p:strVal val="visible"/>
                                      </p:to>
                                    </p:set>
                                    <p:animEffect filter="fade" transition="in">
                                      <p:cBhvr>
                                        <p:cTn dur="1000"/>
                                        <p:tgtEl>
                                          <p:spTgt spid="165">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5">
                                            <p:txEl>
                                              <p:pRg end="1" st="1"/>
                                            </p:txEl>
                                          </p:spTgt>
                                        </p:tgtEl>
                                        <p:attrNameLst>
                                          <p:attrName>style.visibility</p:attrName>
                                        </p:attrNameLst>
                                      </p:cBhvr>
                                      <p:to>
                                        <p:strVal val="visible"/>
                                      </p:to>
                                    </p:set>
                                    <p:animEffect filter="fade" transition="in">
                                      <p:cBhvr>
                                        <p:cTn dur="1000"/>
                                        <p:tgtEl>
                                          <p:spTgt spid="165">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65">
                                            <p:txEl>
                                              <p:pRg end="2" st="2"/>
                                            </p:txEl>
                                          </p:spTgt>
                                        </p:tgtEl>
                                        <p:attrNameLst>
                                          <p:attrName>style.visibility</p:attrName>
                                        </p:attrNameLst>
                                      </p:cBhvr>
                                      <p:to>
                                        <p:strVal val="visible"/>
                                      </p:to>
                                    </p:set>
                                    <p:animEffect filter="fade" transition="in">
                                      <p:cBhvr>
                                        <p:cTn dur="1000"/>
                                        <p:tgtEl>
                                          <p:spTgt spid="165">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65">
                                            <p:txEl>
                                              <p:pRg end="3" st="3"/>
                                            </p:txEl>
                                          </p:spTgt>
                                        </p:tgtEl>
                                        <p:attrNameLst>
                                          <p:attrName>style.visibility</p:attrName>
                                        </p:attrNameLst>
                                      </p:cBhvr>
                                      <p:to>
                                        <p:strVal val="visible"/>
                                      </p:to>
                                    </p:set>
                                    <p:animEffect filter="fade" transition="in">
                                      <p:cBhvr>
                                        <p:cTn dur="1000"/>
                                        <p:tgtEl>
                                          <p:spTgt spid="165">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65">
                                            <p:txEl>
                                              <p:pRg end="4" st="4"/>
                                            </p:txEl>
                                          </p:spTgt>
                                        </p:tgtEl>
                                        <p:attrNameLst>
                                          <p:attrName>style.visibility</p:attrName>
                                        </p:attrNameLst>
                                      </p:cBhvr>
                                      <p:to>
                                        <p:strVal val="visible"/>
                                      </p:to>
                                    </p:set>
                                    <p:animEffect filter="fade" transition="in">
                                      <p:cBhvr>
                                        <p:cTn dur="1000"/>
                                        <p:tgtEl>
                                          <p:spTgt spid="165">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65">
                                            <p:txEl>
                                              <p:pRg end="5" st="5"/>
                                            </p:txEl>
                                          </p:spTgt>
                                        </p:tgtEl>
                                        <p:attrNameLst>
                                          <p:attrName>style.visibility</p:attrName>
                                        </p:attrNameLst>
                                      </p:cBhvr>
                                      <p:to>
                                        <p:strVal val="visible"/>
                                      </p:to>
                                    </p:set>
                                    <p:animEffect filter="fade" transition="in">
                                      <p:cBhvr>
                                        <p:cTn dur="1000"/>
                                        <p:tgtEl>
                                          <p:spTgt spid="165">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65">
                                            <p:txEl>
                                              <p:pRg end="6" st="6"/>
                                            </p:txEl>
                                          </p:spTgt>
                                        </p:tgtEl>
                                        <p:attrNameLst>
                                          <p:attrName>style.visibility</p:attrName>
                                        </p:attrNameLst>
                                      </p:cBhvr>
                                      <p:to>
                                        <p:strVal val="visible"/>
                                      </p:to>
                                    </p:set>
                                    <p:animEffect filter="fade" transition="in">
                                      <p:cBhvr>
                                        <p:cTn dur="1000"/>
                                        <p:tgtEl>
                                          <p:spTgt spid="16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5"/>
          <p:cNvSpPr txBox="1"/>
          <p:nvPr>
            <p:ph type="title"/>
          </p:nvPr>
        </p:nvSpPr>
        <p:spPr>
          <a:xfrm>
            <a:off x="938500" y="445025"/>
            <a:ext cx="58878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 to learn Shaders like a pro 😎</a:t>
            </a:r>
            <a:endParaRPr/>
          </a:p>
        </p:txBody>
      </p:sp>
      <p:sp>
        <p:nvSpPr>
          <p:cNvPr id="323" name="Google Shape;323;p55"/>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b="1" lang="en" sz="1600"/>
              <a:t>Shaders in Flutter: </a:t>
            </a:r>
            <a:r>
              <a:rPr b="1" lang="en" sz="1600" u="sng">
                <a:solidFill>
                  <a:schemeClr val="hlink"/>
                </a:solidFill>
                <a:hlinkClick r:id="rId3"/>
              </a:rPr>
              <a:t>Link</a:t>
            </a:r>
            <a:endParaRPr b="1" sz="1600"/>
          </a:p>
          <a:p>
            <a:pPr indent="-330200" lvl="0" marL="457200" rtl="0" algn="l">
              <a:lnSpc>
                <a:spcPct val="150000"/>
              </a:lnSpc>
              <a:spcBef>
                <a:spcPts val="0"/>
              </a:spcBef>
              <a:spcAft>
                <a:spcPts val="0"/>
              </a:spcAft>
              <a:buSzPts val="1600"/>
              <a:buChar char="●"/>
            </a:pPr>
            <a:r>
              <a:rPr b="1" lang="en" sz="1600"/>
              <a:t>The Book of Shaders: </a:t>
            </a:r>
            <a:r>
              <a:rPr b="1" lang="en" sz="1600" u="sng">
                <a:solidFill>
                  <a:schemeClr val="hlink"/>
                </a:solidFill>
                <a:hlinkClick r:id="rId4"/>
              </a:rPr>
              <a:t>Link</a:t>
            </a:r>
            <a:endParaRPr b="1" sz="1600"/>
          </a:p>
          <a:p>
            <a:pPr indent="-330200" lvl="0" marL="457200" rtl="0" algn="l">
              <a:lnSpc>
                <a:spcPct val="150000"/>
              </a:lnSpc>
              <a:spcBef>
                <a:spcPts val="0"/>
              </a:spcBef>
              <a:spcAft>
                <a:spcPts val="0"/>
              </a:spcAft>
              <a:buSzPts val="1600"/>
              <a:buChar char="●"/>
            </a:pPr>
            <a:r>
              <a:rPr b="1" lang="en" sz="1600"/>
              <a:t>GraphToy: </a:t>
            </a:r>
            <a:r>
              <a:rPr b="1" lang="en" sz="1600" u="sng">
                <a:solidFill>
                  <a:schemeClr val="hlink"/>
                </a:solidFill>
                <a:hlinkClick r:id="rId5"/>
              </a:rPr>
              <a:t>Link</a:t>
            </a:r>
            <a:endParaRPr b="1" sz="1600"/>
          </a:p>
          <a:p>
            <a:pPr indent="-330200" lvl="0" marL="457200" rtl="0" algn="l">
              <a:lnSpc>
                <a:spcPct val="150000"/>
              </a:lnSpc>
              <a:spcBef>
                <a:spcPts val="0"/>
              </a:spcBef>
              <a:spcAft>
                <a:spcPts val="0"/>
              </a:spcAft>
              <a:buSzPts val="1600"/>
              <a:buChar char="●"/>
            </a:pPr>
            <a:r>
              <a:rPr b="1" lang="en" sz="1600"/>
              <a:t>Shader Toy: </a:t>
            </a:r>
            <a:r>
              <a:rPr b="1" lang="en" sz="1600" u="sng">
                <a:solidFill>
                  <a:schemeClr val="hlink"/>
                </a:solidFill>
                <a:hlinkClick r:id="rId6"/>
              </a:rPr>
              <a:t>Link</a:t>
            </a:r>
            <a:endParaRPr b="1" sz="1600"/>
          </a:p>
          <a:p>
            <a:pPr indent="-330200" lvl="0" marL="457200" rtl="0" algn="l">
              <a:lnSpc>
                <a:spcPct val="150000"/>
              </a:lnSpc>
              <a:spcBef>
                <a:spcPts val="0"/>
              </a:spcBef>
              <a:spcAft>
                <a:spcPts val="0"/>
              </a:spcAft>
              <a:buSzPts val="1600"/>
              <a:buChar char="●"/>
            </a:pPr>
            <a:r>
              <a:rPr b="1" lang="en" sz="1600"/>
              <a:t>Shader Introduction: </a:t>
            </a:r>
            <a:r>
              <a:rPr b="1" lang="en" sz="1600" u="sng">
                <a:solidFill>
                  <a:schemeClr val="hlink"/>
                </a:solidFill>
                <a:hlinkClick r:id="rId7"/>
              </a:rPr>
              <a:t>Link</a:t>
            </a:r>
            <a:endParaRPr b="1"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3">
                                            <p:txEl>
                                              <p:pRg end="0" st="0"/>
                                            </p:txEl>
                                          </p:spTgt>
                                        </p:tgtEl>
                                        <p:attrNameLst>
                                          <p:attrName>style.visibility</p:attrName>
                                        </p:attrNameLst>
                                      </p:cBhvr>
                                      <p:to>
                                        <p:strVal val="visible"/>
                                      </p:to>
                                    </p:set>
                                    <p:animEffect filter="fade" transition="in">
                                      <p:cBhvr>
                                        <p:cTn dur="1000"/>
                                        <p:tgtEl>
                                          <p:spTgt spid="323">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23">
                                            <p:txEl>
                                              <p:pRg end="1" st="1"/>
                                            </p:txEl>
                                          </p:spTgt>
                                        </p:tgtEl>
                                        <p:attrNameLst>
                                          <p:attrName>style.visibility</p:attrName>
                                        </p:attrNameLst>
                                      </p:cBhvr>
                                      <p:to>
                                        <p:strVal val="visible"/>
                                      </p:to>
                                    </p:set>
                                    <p:animEffect filter="fade" transition="in">
                                      <p:cBhvr>
                                        <p:cTn dur="1000"/>
                                        <p:tgtEl>
                                          <p:spTgt spid="323">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23">
                                            <p:txEl>
                                              <p:pRg end="2" st="2"/>
                                            </p:txEl>
                                          </p:spTgt>
                                        </p:tgtEl>
                                        <p:attrNameLst>
                                          <p:attrName>style.visibility</p:attrName>
                                        </p:attrNameLst>
                                      </p:cBhvr>
                                      <p:to>
                                        <p:strVal val="visible"/>
                                      </p:to>
                                    </p:set>
                                    <p:animEffect filter="fade" transition="in">
                                      <p:cBhvr>
                                        <p:cTn dur="1000"/>
                                        <p:tgtEl>
                                          <p:spTgt spid="323">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23">
                                            <p:txEl>
                                              <p:pRg end="3" st="3"/>
                                            </p:txEl>
                                          </p:spTgt>
                                        </p:tgtEl>
                                        <p:attrNameLst>
                                          <p:attrName>style.visibility</p:attrName>
                                        </p:attrNameLst>
                                      </p:cBhvr>
                                      <p:to>
                                        <p:strVal val="visible"/>
                                      </p:to>
                                    </p:set>
                                    <p:animEffect filter="fade" transition="in">
                                      <p:cBhvr>
                                        <p:cTn dur="1000"/>
                                        <p:tgtEl>
                                          <p:spTgt spid="323">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23">
                                            <p:txEl>
                                              <p:pRg end="4" st="4"/>
                                            </p:txEl>
                                          </p:spTgt>
                                        </p:tgtEl>
                                        <p:attrNameLst>
                                          <p:attrName>style.visibility</p:attrName>
                                        </p:attrNameLst>
                                      </p:cBhvr>
                                      <p:to>
                                        <p:strVal val="visible"/>
                                      </p:to>
                                    </p:set>
                                    <p:animEffect filter="fade" transition="in">
                                      <p:cBhvr>
                                        <p:cTn dur="1000"/>
                                        <p:tgtEl>
                                          <p:spTgt spid="32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6"/>
          <p:cNvSpPr txBox="1"/>
          <p:nvPr>
            <p:ph type="ctrTitle"/>
          </p:nvPr>
        </p:nvSpPr>
        <p:spPr>
          <a:xfrm>
            <a:off x="1274950" y="1830600"/>
            <a:ext cx="6698100" cy="114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r>
              <a:rPr lang="en"/>
              <a:t>Make it work, make it right, make it fast </a:t>
            </a:r>
            <a:r>
              <a:rPr lang="en"/>
              <a:t>”</a:t>
            </a:r>
            <a:endParaRPr/>
          </a:p>
        </p:txBody>
      </p:sp>
      <p:sp>
        <p:nvSpPr>
          <p:cNvPr id="329" name="Google Shape;329;p56"/>
          <p:cNvSpPr txBox="1"/>
          <p:nvPr>
            <p:ph idx="1" type="subTitle"/>
          </p:nvPr>
        </p:nvSpPr>
        <p:spPr>
          <a:xfrm>
            <a:off x="2481925" y="2924410"/>
            <a:ext cx="4180200" cy="46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Not by </a:t>
            </a:r>
            <a:r>
              <a:rPr lang="en"/>
              <a:t>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7"/>
          <p:cNvSpPr txBox="1"/>
          <p:nvPr>
            <p:ph type="title"/>
          </p:nvPr>
        </p:nvSpPr>
        <p:spPr>
          <a:xfrm>
            <a:off x="665988" y="38997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Overpass Mono"/>
                <a:ea typeface="Overpass Mono"/>
                <a:cs typeface="Overpass Mono"/>
                <a:sym typeface="Overpass Mono"/>
              </a:rPr>
              <a:t>Let’s connect</a:t>
            </a:r>
            <a:endParaRPr>
              <a:solidFill>
                <a:schemeClr val="lt2"/>
              </a:solidFill>
            </a:endParaRPr>
          </a:p>
        </p:txBody>
      </p:sp>
      <p:pic>
        <p:nvPicPr>
          <p:cNvPr id="335" name="Google Shape;335;p57"/>
          <p:cNvPicPr preferRelativeResize="0"/>
          <p:nvPr/>
        </p:nvPicPr>
        <p:blipFill>
          <a:blip r:embed="rId3">
            <a:alphaModFix/>
          </a:blip>
          <a:stretch>
            <a:fillRect/>
          </a:stretch>
        </p:blipFill>
        <p:spPr>
          <a:xfrm>
            <a:off x="5232799" y="1671250"/>
            <a:ext cx="2592422" cy="2592422"/>
          </a:xfrm>
          <a:prstGeom prst="rect">
            <a:avLst/>
          </a:prstGeom>
          <a:noFill/>
          <a:ln>
            <a:noFill/>
          </a:ln>
        </p:spPr>
      </p:pic>
      <p:sp>
        <p:nvSpPr>
          <p:cNvPr id="336" name="Google Shape;336;p57"/>
          <p:cNvSpPr txBox="1"/>
          <p:nvPr/>
        </p:nvSpPr>
        <p:spPr>
          <a:xfrm>
            <a:off x="1656225" y="4442275"/>
            <a:ext cx="15045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2"/>
                </a:solidFill>
                <a:latin typeface="Anaheim"/>
                <a:ea typeface="Anaheim"/>
                <a:cs typeface="Anaheim"/>
                <a:sym typeface="Anaheim"/>
              </a:rPr>
              <a:t>cavin-macwan</a:t>
            </a:r>
            <a:endParaRPr b="1" sz="1600">
              <a:solidFill>
                <a:schemeClr val="lt2"/>
              </a:solidFill>
              <a:latin typeface="Anaheim"/>
              <a:ea typeface="Anaheim"/>
              <a:cs typeface="Anaheim"/>
              <a:sym typeface="Anaheim"/>
            </a:endParaRPr>
          </a:p>
        </p:txBody>
      </p:sp>
      <p:sp>
        <p:nvSpPr>
          <p:cNvPr id="337" name="Google Shape;337;p57"/>
          <p:cNvSpPr txBox="1"/>
          <p:nvPr/>
        </p:nvSpPr>
        <p:spPr>
          <a:xfrm>
            <a:off x="5900525" y="4416073"/>
            <a:ext cx="15045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2"/>
                </a:solidFill>
                <a:latin typeface="Anaheim"/>
                <a:ea typeface="Anaheim"/>
                <a:cs typeface="Anaheim"/>
                <a:sym typeface="Anaheim"/>
              </a:rPr>
              <a:t>cavin_1910</a:t>
            </a:r>
            <a:endParaRPr b="1" sz="1600">
              <a:solidFill>
                <a:schemeClr val="lt2"/>
              </a:solidFill>
              <a:latin typeface="Anaheim"/>
              <a:ea typeface="Anaheim"/>
              <a:cs typeface="Anaheim"/>
              <a:sym typeface="Anaheim"/>
            </a:endParaRPr>
          </a:p>
        </p:txBody>
      </p:sp>
      <p:pic>
        <p:nvPicPr>
          <p:cNvPr id="338" name="Google Shape;338;p57"/>
          <p:cNvPicPr preferRelativeResize="0"/>
          <p:nvPr/>
        </p:nvPicPr>
        <p:blipFill>
          <a:blip r:embed="rId4">
            <a:alphaModFix/>
          </a:blip>
          <a:stretch>
            <a:fillRect/>
          </a:stretch>
        </p:blipFill>
        <p:spPr>
          <a:xfrm>
            <a:off x="956725" y="1671250"/>
            <a:ext cx="2592425" cy="2592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8"/>
          <p:cNvSpPr txBox="1"/>
          <p:nvPr>
            <p:ph type="ctrTitle"/>
          </p:nvPr>
        </p:nvSpPr>
        <p:spPr>
          <a:xfrm>
            <a:off x="3608950" y="435350"/>
            <a:ext cx="47640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400"/>
              <a:t>WHO AM I</a:t>
            </a:r>
            <a:endParaRPr sz="4400"/>
          </a:p>
        </p:txBody>
      </p:sp>
      <p:sp>
        <p:nvSpPr>
          <p:cNvPr id="172" name="Google Shape;172;p38"/>
          <p:cNvSpPr txBox="1"/>
          <p:nvPr>
            <p:ph idx="1" type="subTitle"/>
          </p:nvPr>
        </p:nvSpPr>
        <p:spPr>
          <a:xfrm>
            <a:off x="4383775" y="1296825"/>
            <a:ext cx="4575900" cy="309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solidFill>
                  <a:schemeClr val="lt1"/>
                </a:solidFill>
                <a:latin typeface="Anaheim"/>
                <a:ea typeface="Anaheim"/>
                <a:cs typeface="Anaheim"/>
                <a:sym typeface="Anaheim"/>
              </a:rPr>
              <a:t>🔤 My name is Cavin Macwan</a:t>
            </a:r>
            <a:endParaRPr sz="1900">
              <a:solidFill>
                <a:schemeClr val="lt1"/>
              </a:solidFill>
              <a:latin typeface="Anaheim"/>
              <a:ea typeface="Anaheim"/>
              <a:cs typeface="Anaheim"/>
              <a:sym typeface="Anaheim"/>
            </a:endParaRPr>
          </a:p>
          <a:p>
            <a:pPr indent="0" lvl="0" marL="0" rtl="0" algn="l">
              <a:lnSpc>
                <a:spcPct val="115000"/>
              </a:lnSpc>
              <a:spcBef>
                <a:spcPts val="0"/>
              </a:spcBef>
              <a:spcAft>
                <a:spcPts val="0"/>
              </a:spcAft>
              <a:buNone/>
            </a:pPr>
            <a:r>
              <a:rPr lang="en" sz="1900">
                <a:solidFill>
                  <a:schemeClr val="lt1"/>
                </a:solidFill>
                <a:latin typeface="Anaheim"/>
                <a:ea typeface="Anaheim"/>
                <a:cs typeface="Anaheim"/>
                <a:sym typeface="Anaheim"/>
              </a:rPr>
              <a:t>👨‍💻 Flutter Developer at 7Span</a:t>
            </a:r>
            <a:endParaRPr sz="1900">
              <a:solidFill>
                <a:schemeClr val="lt1"/>
              </a:solidFill>
              <a:latin typeface="Anaheim"/>
              <a:ea typeface="Anaheim"/>
              <a:cs typeface="Anaheim"/>
              <a:sym typeface="Anaheim"/>
            </a:endParaRPr>
          </a:p>
          <a:p>
            <a:pPr indent="0" lvl="0" marL="0" rtl="0" algn="l">
              <a:lnSpc>
                <a:spcPct val="115000"/>
              </a:lnSpc>
              <a:spcBef>
                <a:spcPts val="0"/>
              </a:spcBef>
              <a:spcAft>
                <a:spcPts val="0"/>
              </a:spcAft>
              <a:buNone/>
            </a:pPr>
            <a:r>
              <a:rPr lang="en" sz="1900">
                <a:solidFill>
                  <a:schemeClr val="lt1"/>
                </a:solidFill>
                <a:latin typeface="Anaheim"/>
                <a:ea typeface="Anaheim"/>
                <a:cs typeface="Anaheim"/>
                <a:sym typeface="Anaheim"/>
              </a:rPr>
              <a:t>✍️ Blogger and Speaker 🗣️</a:t>
            </a:r>
            <a:endParaRPr sz="1900">
              <a:solidFill>
                <a:schemeClr val="lt1"/>
              </a:solidFill>
              <a:latin typeface="Anaheim"/>
              <a:ea typeface="Anaheim"/>
              <a:cs typeface="Anaheim"/>
              <a:sym typeface="Anaheim"/>
            </a:endParaRPr>
          </a:p>
          <a:p>
            <a:pPr indent="0" lvl="0" marL="0" rtl="0" algn="l">
              <a:lnSpc>
                <a:spcPct val="115000"/>
              </a:lnSpc>
              <a:spcBef>
                <a:spcPts val="0"/>
              </a:spcBef>
              <a:spcAft>
                <a:spcPts val="0"/>
              </a:spcAft>
              <a:buNone/>
            </a:pPr>
            <a:r>
              <a:rPr lang="en" sz="1900">
                <a:solidFill>
                  <a:schemeClr val="lt1"/>
                </a:solidFill>
                <a:latin typeface="Anaheim"/>
                <a:ea typeface="Anaheim"/>
                <a:cs typeface="Anaheim"/>
                <a:sym typeface="Anaheim"/>
              </a:rPr>
              <a:t>💙 Finished #100DaysWithFlutter</a:t>
            </a:r>
            <a:endParaRPr sz="1900">
              <a:solidFill>
                <a:schemeClr val="lt1"/>
              </a:solidFill>
              <a:latin typeface="Anaheim"/>
              <a:ea typeface="Anaheim"/>
              <a:cs typeface="Anaheim"/>
              <a:sym typeface="Anaheim"/>
            </a:endParaRPr>
          </a:p>
          <a:p>
            <a:pPr indent="0" lvl="0" marL="0" rtl="0" algn="l">
              <a:lnSpc>
                <a:spcPct val="115000"/>
              </a:lnSpc>
              <a:spcBef>
                <a:spcPts val="0"/>
              </a:spcBef>
              <a:spcAft>
                <a:spcPts val="0"/>
              </a:spcAft>
              <a:buNone/>
            </a:pPr>
            <a:r>
              <a:rPr lang="en" sz="1900">
                <a:solidFill>
                  <a:schemeClr val="lt1"/>
                </a:solidFill>
                <a:latin typeface="Anaheim"/>
                <a:ea typeface="Anaheim"/>
                <a:cs typeface="Anaheim"/>
                <a:sym typeface="Anaheim"/>
              </a:rPr>
              <a:t>🏀 Has been National Basketball Player </a:t>
            </a:r>
            <a:endParaRPr sz="1900">
              <a:solidFill>
                <a:schemeClr val="lt1"/>
              </a:solidFill>
              <a:latin typeface="Anaheim"/>
              <a:ea typeface="Anaheim"/>
              <a:cs typeface="Anaheim"/>
              <a:sym typeface="Anaheim"/>
            </a:endParaRPr>
          </a:p>
          <a:p>
            <a:pPr indent="0" lvl="0" marL="0" rtl="0" algn="l">
              <a:lnSpc>
                <a:spcPct val="115000"/>
              </a:lnSpc>
              <a:spcBef>
                <a:spcPts val="0"/>
              </a:spcBef>
              <a:spcAft>
                <a:spcPts val="0"/>
              </a:spcAft>
              <a:buNone/>
            </a:pPr>
            <a:r>
              <a:rPr lang="en" sz="1900">
                <a:solidFill>
                  <a:schemeClr val="lt1"/>
                </a:solidFill>
                <a:latin typeface="Anaheim"/>
                <a:ea typeface="Anaheim"/>
                <a:cs typeface="Anaheim"/>
                <a:sym typeface="Anaheim"/>
              </a:rPr>
              <a:t>🤩 Google “Cavin Macwan” to see my        people card 😊</a:t>
            </a:r>
            <a:endParaRPr sz="1900">
              <a:solidFill>
                <a:schemeClr val="lt1"/>
              </a:solidFill>
              <a:latin typeface="Anaheim"/>
              <a:ea typeface="Anaheim"/>
              <a:cs typeface="Anaheim"/>
              <a:sym typeface="Anaheim"/>
            </a:endParaRPr>
          </a:p>
          <a:p>
            <a:pPr indent="0" lvl="0" marL="0" rtl="0" algn="l">
              <a:lnSpc>
                <a:spcPct val="115000"/>
              </a:lnSpc>
              <a:spcBef>
                <a:spcPts val="0"/>
              </a:spcBef>
              <a:spcAft>
                <a:spcPts val="0"/>
              </a:spcAft>
              <a:buNone/>
            </a:pPr>
            <a:r>
              <a:t/>
            </a:r>
            <a:endParaRPr sz="1900">
              <a:solidFill>
                <a:schemeClr val="lt1"/>
              </a:solidFill>
              <a:latin typeface="Anaheim"/>
              <a:ea typeface="Anaheim"/>
              <a:cs typeface="Anaheim"/>
              <a:sym typeface="Anaheim"/>
            </a:endParaRPr>
          </a:p>
          <a:p>
            <a:pPr indent="0" lvl="0" marL="0" rtl="0" algn="l">
              <a:lnSpc>
                <a:spcPct val="115000"/>
              </a:lnSpc>
              <a:spcBef>
                <a:spcPts val="0"/>
              </a:spcBef>
              <a:spcAft>
                <a:spcPts val="0"/>
              </a:spcAft>
              <a:buNone/>
            </a:pPr>
            <a:r>
              <a:t/>
            </a:r>
            <a:endParaRPr sz="1900">
              <a:solidFill>
                <a:schemeClr val="lt1"/>
              </a:solidFill>
              <a:latin typeface="Anaheim"/>
              <a:ea typeface="Anaheim"/>
              <a:cs typeface="Anaheim"/>
              <a:sym typeface="Anaheim"/>
            </a:endParaRPr>
          </a:p>
        </p:txBody>
      </p:sp>
      <p:pic>
        <p:nvPicPr>
          <p:cNvPr id="173" name="Google Shape;173;p38"/>
          <p:cNvPicPr preferRelativeResize="0"/>
          <p:nvPr/>
        </p:nvPicPr>
        <p:blipFill rotWithShape="1">
          <a:blip r:embed="rId3">
            <a:alphaModFix/>
          </a:blip>
          <a:srcRect b="42779" l="21195" r="19031" t="12193"/>
          <a:stretch/>
        </p:blipFill>
        <p:spPr>
          <a:xfrm>
            <a:off x="382200" y="537775"/>
            <a:ext cx="3342600" cy="33570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2">
                                            <p:txEl>
                                              <p:pRg end="0" st="0"/>
                                            </p:txEl>
                                          </p:spTgt>
                                        </p:tgtEl>
                                        <p:attrNameLst>
                                          <p:attrName>style.visibility</p:attrName>
                                        </p:attrNameLst>
                                      </p:cBhvr>
                                      <p:to>
                                        <p:strVal val="visible"/>
                                      </p:to>
                                    </p:set>
                                    <p:animEffect filter="fade" transition="in">
                                      <p:cBhvr>
                                        <p:cTn dur="1000"/>
                                        <p:tgtEl>
                                          <p:spTgt spid="172">
                                            <p:txEl>
                                              <p:pRg end="0" st="0"/>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72">
                                            <p:txEl>
                                              <p:pRg end="1" st="1"/>
                                            </p:txEl>
                                          </p:spTgt>
                                        </p:tgtEl>
                                        <p:attrNameLst>
                                          <p:attrName>style.visibility</p:attrName>
                                        </p:attrNameLst>
                                      </p:cBhvr>
                                      <p:to>
                                        <p:strVal val="visible"/>
                                      </p:to>
                                    </p:set>
                                    <p:animEffect filter="fade" transition="in">
                                      <p:cBhvr>
                                        <p:cTn dur="1000"/>
                                        <p:tgtEl>
                                          <p:spTgt spid="172">
                                            <p:txEl>
                                              <p:pRg end="1" st="1"/>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72">
                                            <p:txEl>
                                              <p:pRg end="2" st="2"/>
                                            </p:txEl>
                                          </p:spTgt>
                                        </p:tgtEl>
                                        <p:attrNameLst>
                                          <p:attrName>style.visibility</p:attrName>
                                        </p:attrNameLst>
                                      </p:cBhvr>
                                      <p:to>
                                        <p:strVal val="visible"/>
                                      </p:to>
                                    </p:set>
                                    <p:animEffect filter="fade" transition="in">
                                      <p:cBhvr>
                                        <p:cTn dur="1000"/>
                                        <p:tgtEl>
                                          <p:spTgt spid="172">
                                            <p:txEl>
                                              <p:pRg end="2" st="2"/>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72">
                                            <p:txEl>
                                              <p:pRg end="3" st="3"/>
                                            </p:txEl>
                                          </p:spTgt>
                                        </p:tgtEl>
                                        <p:attrNameLst>
                                          <p:attrName>style.visibility</p:attrName>
                                        </p:attrNameLst>
                                      </p:cBhvr>
                                      <p:to>
                                        <p:strVal val="visible"/>
                                      </p:to>
                                    </p:set>
                                    <p:animEffect filter="fade" transition="in">
                                      <p:cBhvr>
                                        <p:cTn dur="1000"/>
                                        <p:tgtEl>
                                          <p:spTgt spid="172">
                                            <p:txEl>
                                              <p:pRg end="3" st="3"/>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72">
                                            <p:txEl>
                                              <p:pRg end="4" st="4"/>
                                            </p:txEl>
                                          </p:spTgt>
                                        </p:tgtEl>
                                        <p:attrNameLst>
                                          <p:attrName>style.visibility</p:attrName>
                                        </p:attrNameLst>
                                      </p:cBhvr>
                                      <p:to>
                                        <p:strVal val="visible"/>
                                      </p:to>
                                    </p:set>
                                    <p:animEffect filter="fade" transition="in">
                                      <p:cBhvr>
                                        <p:cTn dur="1000"/>
                                        <p:tgtEl>
                                          <p:spTgt spid="172">
                                            <p:txEl>
                                              <p:pRg end="4" st="4"/>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72">
                                            <p:txEl>
                                              <p:pRg end="5" st="5"/>
                                            </p:txEl>
                                          </p:spTgt>
                                        </p:tgtEl>
                                        <p:attrNameLst>
                                          <p:attrName>style.visibility</p:attrName>
                                        </p:attrNameLst>
                                      </p:cBhvr>
                                      <p:to>
                                        <p:strVal val="visible"/>
                                      </p:to>
                                    </p:set>
                                    <p:animEffect filter="fade" transition="in">
                                      <p:cBhvr>
                                        <p:cTn dur="1000"/>
                                        <p:tgtEl>
                                          <p:spTgt spid="172">
                                            <p:txEl>
                                              <p:pRg end="5" st="5"/>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72">
                                            <p:txEl>
                                              <p:pRg end="6" st="6"/>
                                            </p:txEl>
                                          </p:spTgt>
                                        </p:tgtEl>
                                        <p:attrNameLst>
                                          <p:attrName>style.visibility</p:attrName>
                                        </p:attrNameLst>
                                      </p:cBhvr>
                                      <p:to>
                                        <p:strVal val="visible"/>
                                      </p:to>
                                    </p:set>
                                    <p:animEffect filter="fade" transition="in">
                                      <p:cBhvr>
                                        <p:cTn dur="1000"/>
                                        <p:tgtEl>
                                          <p:spTgt spid="172">
                                            <p:txEl>
                                              <p:pRg end="6" st="6"/>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72">
                                            <p:txEl>
                                              <p:pRg end="7" st="7"/>
                                            </p:txEl>
                                          </p:spTgt>
                                        </p:tgtEl>
                                        <p:attrNameLst>
                                          <p:attrName>style.visibility</p:attrName>
                                        </p:attrNameLst>
                                      </p:cBhvr>
                                      <p:to>
                                        <p:strVal val="visible"/>
                                      </p:to>
                                    </p:set>
                                    <p:animEffect filter="fade" transition="in">
                                      <p:cBhvr>
                                        <p:cTn dur="1000"/>
                                        <p:tgtEl>
                                          <p:spTgt spid="17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9"/>
          <p:cNvSpPr txBox="1"/>
          <p:nvPr>
            <p:ph idx="6" type="title"/>
          </p:nvPr>
        </p:nvSpPr>
        <p:spPr>
          <a:xfrm>
            <a:off x="104845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79" name="Google Shape;179;p39"/>
          <p:cNvSpPr txBox="1"/>
          <p:nvPr>
            <p:ph type="title"/>
          </p:nvPr>
        </p:nvSpPr>
        <p:spPr>
          <a:xfrm>
            <a:off x="3538497" y="28441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Why do we need it?</a:t>
            </a:r>
            <a:endParaRPr/>
          </a:p>
        </p:txBody>
      </p:sp>
      <p:sp>
        <p:nvSpPr>
          <p:cNvPr id="180" name="Google Shape;180;p39"/>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Example</a:t>
            </a:r>
            <a:endParaRPr/>
          </a:p>
        </p:txBody>
      </p:sp>
      <p:sp>
        <p:nvSpPr>
          <p:cNvPr id="181" name="Google Shape;181;p39"/>
          <p:cNvSpPr txBox="1"/>
          <p:nvPr>
            <p:ph idx="4" type="title"/>
          </p:nvPr>
        </p:nvSpPr>
        <p:spPr>
          <a:xfrm>
            <a:off x="1048447" y="28441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are Shaders?</a:t>
            </a:r>
            <a:endParaRPr/>
          </a:p>
        </p:txBody>
      </p:sp>
      <p:sp>
        <p:nvSpPr>
          <p:cNvPr id="182" name="Google Shape;182;p39"/>
          <p:cNvSpPr txBox="1"/>
          <p:nvPr>
            <p:ph idx="7" type="title"/>
          </p:nvPr>
        </p:nvSpPr>
        <p:spPr>
          <a:xfrm>
            <a:off x="353850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83" name="Google Shape;183;p39"/>
          <p:cNvSpPr txBox="1"/>
          <p:nvPr>
            <p:ph idx="8" type="title"/>
          </p:nvPr>
        </p:nvSpPr>
        <p:spPr>
          <a:xfrm>
            <a:off x="602855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184" name="Google Shape;184;p39"/>
          <p:cNvCxnSpPr/>
          <p:nvPr/>
        </p:nvCxnSpPr>
        <p:spPr>
          <a:xfrm>
            <a:off x="188335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85" name="Google Shape;185;p39"/>
          <p:cNvCxnSpPr/>
          <p:nvPr/>
        </p:nvCxnSpPr>
        <p:spPr>
          <a:xfrm>
            <a:off x="437340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86" name="Google Shape;186;p39"/>
          <p:cNvCxnSpPr/>
          <p:nvPr/>
        </p:nvCxnSpPr>
        <p:spPr>
          <a:xfrm>
            <a:off x="686345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40"/>
          <p:cNvSpPr txBox="1"/>
          <p:nvPr>
            <p:ph idx="4294967295" type="ctrTitle"/>
          </p:nvPr>
        </p:nvSpPr>
        <p:spPr>
          <a:xfrm>
            <a:off x="542375" y="967550"/>
            <a:ext cx="7938600" cy="130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All functions or variables used in this project are imaginary. The errors that come while compiling can be baseless. Do not pay much attention to them or let them affect your life.</a:t>
            </a:r>
            <a:endParaRPr sz="2000"/>
          </a:p>
          <a:p>
            <a:pPr indent="0" lvl="0" marL="0" rtl="0" algn="ctr">
              <a:spcBef>
                <a:spcPts val="0"/>
              </a:spcBef>
              <a:spcAft>
                <a:spcPts val="0"/>
              </a:spcAft>
              <a:buNone/>
            </a:pPr>
            <a:r>
              <a:t/>
            </a:r>
            <a:endParaRPr sz="2000"/>
          </a:p>
        </p:txBody>
      </p:sp>
      <p:sp>
        <p:nvSpPr>
          <p:cNvPr id="192" name="Google Shape;192;p40"/>
          <p:cNvSpPr txBox="1"/>
          <p:nvPr>
            <p:ph idx="4294967295" type="ctrTitle"/>
          </p:nvPr>
        </p:nvSpPr>
        <p:spPr>
          <a:xfrm>
            <a:off x="663025" y="2849250"/>
            <a:ext cx="7938600" cy="130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इस प्रोजेक्ट में प्रयोग किये गये सभी फंक्शन या वेरिएबल कालपनिक है। कंपाइल करते समय आने वाले एरर बे-बुनियाद हो सकते हैं। उनपे ज्यादा ध्यान ना दे या ना ही उनका असर अपने जीवन में होने दे।</a:t>
            </a:r>
            <a:endParaRPr sz="2000"/>
          </a:p>
        </p:txBody>
      </p:sp>
      <p:sp>
        <p:nvSpPr>
          <p:cNvPr id="193" name="Google Shape;193;p40"/>
          <p:cNvSpPr txBox="1"/>
          <p:nvPr/>
        </p:nvSpPr>
        <p:spPr>
          <a:xfrm>
            <a:off x="3511208" y="4502350"/>
            <a:ext cx="18705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lt1"/>
                </a:solidFill>
              </a:rPr>
              <a:t>जनहित में जारी</a:t>
            </a:r>
            <a:endParaRPr b="1" sz="2300">
              <a:solidFill>
                <a:schemeClr val="lt1"/>
              </a:solidFill>
            </a:endParaRPr>
          </a:p>
          <a:p>
            <a:pPr indent="0" lvl="0" marL="0" rtl="0" algn="l">
              <a:spcBef>
                <a:spcPts val="0"/>
              </a:spcBef>
              <a:spcAft>
                <a:spcPts val="0"/>
              </a:spcAft>
              <a:buNone/>
            </a:pPr>
            <a:r>
              <a:t/>
            </a:r>
            <a:endParaRPr b="1" sz="2300">
              <a:solidFill>
                <a:schemeClr val="lt1"/>
              </a:solidFill>
            </a:endParaRPr>
          </a:p>
        </p:txBody>
      </p:sp>
      <p:sp>
        <p:nvSpPr>
          <p:cNvPr id="194" name="Google Shape;194;p40"/>
          <p:cNvSpPr txBox="1"/>
          <p:nvPr/>
        </p:nvSpPr>
        <p:spPr>
          <a:xfrm>
            <a:off x="3408148" y="303350"/>
            <a:ext cx="2237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lt1"/>
                </a:solidFill>
              </a:rPr>
              <a:t>DISCLAIMER</a:t>
            </a:r>
            <a:endParaRPr b="1" sz="23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1"/>
          <p:cNvSpPr txBox="1"/>
          <p:nvPr>
            <p:ph type="title"/>
          </p:nvPr>
        </p:nvSpPr>
        <p:spPr>
          <a:xfrm>
            <a:off x="3762675" y="3330150"/>
            <a:ext cx="50223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are Shaders?</a:t>
            </a:r>
            <a:endParaRPr/>
          </a:p>
        </p:txBody>
      </p:sp>
      <p:sp>
        <p:nvSpPr>
          <p:cNvPr id="200" name="Google Shape;200;p41"/>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201" name="Google Shape;201;p41"/>
          <p:cNvSpPr txBox="1"/>
          <p:nvPr>
            <p:ph idx="1" type="subTitle"/>
          </p:nvPr>
        </p:nvSpPr>
        <p:spPr>
          <a:xfrm>
            <a:off x="3762677" y="3873050"/>
            <a:ext cx="45072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Shaders are not as much hard as we think 😉</a:t>
            </a:r>
            <a:endParaRPr/>
          </a:p>
        </p:txBody>
      </p:sp>
      <p:cxnSp>
        <p:nvCxnSpPr>
          <p:cNvPr id="202" name="Google Shape;202;p41"/>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2"/>
          <p:cNvSpPr txBox="1"/>
          <p:nvPr>
            <p:ph type="title"/>
          </p:nvPr>
        </p:nvSpPr>
        <p:spPr>
          <a:xfrm>
            <a:off x="938500" y="445025"/>
            <a:ext cx="60039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Remember this?</a:t>
            </a:r>
            <a:endParaRPr sz="3000"/>
          </a:p>
        </p:txBody>
      </p:sp>
      <p:pic>
        <p:nvPicPr>
          <p:cNvPr id="208" name="Google Shape;208;p42"/>
          <p:cNvPicPr preferRelativeResize="0"/>
          <p:nvPr/>
        </p:nvPicPr>
        <p:blipFill>
          <a:blip r:embed="rId3">
            <a:alphaModFix/>
          </a:blip>
          <a:stretch>
            <a:fillRect/>
          </a:stretch>
        </p:blipFill>
        <p:spPr>
          <a:xfrm>
            <a:off x="620238" y="1718250"/>
            <a:ext cx="4272925" cy="2403526"/>
          </a:xfrm>
          <a:prstGeom prst="rect">
            <a:avLst/>
          </a:prstGeom>
          <a:noFill/>
          <a:ln>
            <a:noFill/>
          </a:ln>
        </p:spPr>
      </p:pic>
      <p:pic>
        <p:nvPicPr>
          <p:cNvPr id="209" name="Google Shape;209;p42"/>
          <p:cNvPicPr preferRelativeResize="0"/>
          <p:nvPr/>
        </p:nvPicPr>
        <p:blipFill>
          <a:blip r:embed="rId4">
            <a:alphaModFix/>
          </a:blip>
          <a:stretch>
            <a:fillRect/>
          </a:stretch>
        </p:blipFill>
        <p:spPr>
          <a:xfrm>
            <a:off x="5665563" y="1193875"/>
            <a:ext cx="2876895" cy="34522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3"/>
          <p:cNvSpPr txBox="1"/>
          <p:nvPr>
            <p:ph idx="1" type="body"/>
          </p:nvPr>
        </p:nvSpPr>
        <p:spPr>
          <a:xfrm>
            <a:off x="938500" y="1659275"/>
            <a:ext cx="6226500" cy="26376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Childhood </a:t>
            </a:r>
            <a:r>
              <a:rPr lang="en" sz="1600"/>
              <a:t>of course</a:t>
            </a:r>
            <a:r>
              <a:rPr lang="en" sz="1600"/>
              <a:t> 😄</a:t>
            </a:r>
            <a:endParaRPr sz="1600"/>
          </a:p>
          <a:p>
            <a:pPr indent="-330200" lvl="0" marL="457200" rtl="0" algn="l">
              <a:lnSpc>
                <a:spcPct val="150000"/>
              </a:lnSpc>
              <a:spcBef>
                <a:spcPts val="0"/>
              </a:spcBef>
              <a:spcAft>
                <a:spcPts val="0"/>
              </a:spcAft>
              <a:buSzPts val="1600"/>
              <a:buChar char="●"/>
            </a:pPr>
            <a:r>
              <a:rPr lang="en" sz="1600"/>
              <a:t>First picture is colored but the second one is not</a:t>
            </a:r>
            <a:endParaRPr sz="1600"/>
          </a:p>
          <a:p>
            <a:pPr indent="-330200" lvl="0" marL="457200" rtl="0" algn="l">
              <a:lnSpc>
                <a:spcPct val="150000"/>
              </a:lnSpc>
              <a:spcBef>
                <a:spcPts val="0"/>
              </a:spcBef>
              <a:spcAft>
                <a:spcPts val="0"/>
              </a:spcAft>
              <a:buSzPts val="1600"/>
              <a:buChar char="●"/>
            </a:pPr>
            <a:r>
              <a:rPr lang="en" sz="1600"/>
              <a:t>Both are simple to draw (Not for me 😅)</a:t>
            </a:r>
            <a:endParaRPr sz="1600"/>
          </a:p>
          <a:p>
            <a:pPr indent="-330200" lvl="0" marL="457200" rtl="0" algn="l">
              <a:lnSpc>
                <a:spcPct val="150000"/>
              </a:lnSpc>
              <a:spcBef>
                <a:spcPts val="0"/>
              </a:spcBef>
              <a:spcAft>
                <a:spcPts val="0"/>
              </a:spcAft>
              <a:buSzPts val="1600"/>
              <a:buChar char="●"/>
            </a:pPr>
            <a:r>
              <a:rPr lang="en" sz="1600"/>
              <a:t>In both of the images, we’re getting some sort of </a:t>
            </a:r>
            <a:r>
              <a:rPr b="1" lang="en" sz="1600"/>
              <a:t>instructions</a:t>
            </a:r>
            <a:r>
              <a:rPr lang="en" sz="1600"/>
              <a:t> to do something</a:t>
            </a:r>
            <a:endParaRPr sz="1600"/>
          </a:p>
        </p:txBody>
      </p:sp>
      <p:sp>
        <p:nvSpPr>
          <p:cNvPr id="215" name="Google Shape;215;p43"/>
          <p:cNvSpPr txBox="1"/>
          <p:nvPr>
            <p:ph type="title"/>
          </p:nvPr>
        </p:nvSpPr>
        <p:spPr>
          <a:xfrm>
            <a:off x="938500" y="445025"/>
            <a:ext cx="5993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 you noticed in those pictures?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0" st="0"/>
                                            </p:txEl>
                                          </p:spTgt>
                                        </p:tgtEl>
                                        <p:attrNameLst>
                                          <p:attrName>style.visibility</p:attrName>
                                        </p:attrNameLst>
                                      </p:cBhvr>
                                      <p:to>
                                        <p:strVal val="visible"/>
                                      </p:to>
                                    </p:set>
                                    <p:animEffect filter="fade" transition="in">
                                      <p:cBhvr>
                                        <p:cTn dur="1000"/>
                                        <p:tgtEl>
                                          <p:spTgt spid="2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1" st="1"/>
                                            </p:txEl>
                                          </p:spTgt>
                                        </p:tgtEl>
                                        <p:attrNameLst>
                                          <p:attrName>style.visibility</p:attrName>
                                        </p:attrNameLst>
                                      </p:cBhvr>
                                      <p:to>
                                        <p:strVal val="visible"/>
                                      </p:to>
                                    </p:set>
                                    <p:animEffect filter="fade" transition="in">
                                      <p:cBhvr>
                                        <p:cTn dur="1000"/>
                                        <p:tgtEl>
                                          <p:spTgt spid="2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2" st="2"/>
                                            </p:txEl>
                                          </p:spTgt>
                                        </p:tgtEl>
                                        <p:attrNameLst>
                                          <p:attrName>style.visibility</p:attrName>
                                        </p:attrNameLst>
                                      </p:cBhvr>
                                      <p:to>
                                        <p:strVal val="visible"/>
                                      </p:to>
                                    </p:set>
                                    <p:animEffect filter="fade" transition="in">
                                      <p:cBhvr>
                                        <p:cTn dur="1000"/>
                                        <p:tgtEl>
                                          <p:spTgt spid="2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3" st="3"/>
                                            </p:txEl>
                                          </p:spTgt>
                                        </p:tgtEl>
                                        <p:attrNameLst>
                                          <p:attrName>style.visibility</p:attrName>
                                        </p:attrNameLst>
                                      </p:cBhvr>
                                      <p:to>
                                        <p:strVal val="visible"/>
                                      </p:to>
                                    </p:set>
                                    <p:animEffect filter="fade" transition="in">
                                      <p:cBhvr>
                                        <p:cTn dur="1000"/>
                                        <p:tgtEl>
                                          <p:spTgt spid="21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4"/>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already know about the Shaders now </a:t>
            </a:r>
            <a:r>
              <a:rPr lang="en"/>
              <a:t>🎨</a:t>
            </a:r>
            <a:endParaRPr/>
          </a:p>
        </p:txBody>
      </p:sp>
      <p:cxnSp>
        <p:nvCxnSpPr>
          <p:cNvPr id="221" name="Google Shape;221;p4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22" name="Google Shape;222;p44"/>
          <p:cNvSpPr txBox="1"/>
          <p:nvPr/>
        </p:nvSpPr>
        <p:spPr>
          <a:xfrm>
            <a:off x="815375" y="1589325"/>
            <a:ext cx="4391700" cy="1712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Montserrat Medium"/>
              <a:buChar char="●"/>
            </a:pPr>
            <a:r>
              <a:rPr lang="en" sz="1500">
                <a:solidFill>
                  <a:schemeClr val="lt1"/>
                </a:solidFill>
                <a:latin typeface="Montserrat Medium"/>
                <a:ea typeface="Montserrat Medium"/>
                <a:cs typeface="Montserrat Medium"/>
                <a:sym typeface="Montserrat Medium"/>
              </a:rPr>
              <a:t>Shaders are programs that are executed all at once for every single pixel on the screen</a:t>
            </a:r>
            <a:endParaRPr sz="1500">
              <a:solidFill>
                <a:schemeClr val="lt1"/>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t/>
            </a:r>
            <a:endParaRPr sz="1500">
              <a:solidFill>
                <a:schemeClr val="lt1"/>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lt1"/>
              </a:buClr>
              <a:buSzPts val="1500"/>
              <a:buFont typeface="Montserrat Medium"/>
              <a:buChar char="●"/>
            </a:pPr>
            <a:r>
              <a:rPr lang="en" sz="1500">
                <a:solidFill>
                  <a:schemeClr val="lt1"/>
                </a:solidFill>
                <a:latin typeface="Montserrat Medium"/>
                <a:ea typeface="Montserrat Medium"/>
                <a:cs typeface="Montserrat Medium"/>
                <a:sym typeface="Montserrat Medium"/>
              </a:rPr>
              <a:t>It is written in </a:t>
            </a:r>
            <a:r>
              <a:rPr b="1" lang="en" sz="1500">
                <a:solidFill>
                  <a:schemeClr val="lt1"/>
                </a:solidFill>
                <a:latin typeface="Montserrat"/>
                <a:ea typeface="Montserrat"/>
                <a:cs typeface="Montserrat"/>
                <a:sym typeface="Montserrat"/>
              </a:rPr>
              <a:t>GLSL</a:t>
            </a:r>
            <a:r>
              <a:rPr lang="en" sz="1500">
                <a:solidFill>
                  <a:schemeClr val="lt1"/>
                </a:solidFill>
                <a:latin typeface="Montserrat Medium"/>
                <a:ea typeface="Montserrat Medium"/>
                <a:cs typeface="Montserrat Medium"/>
                <a:sym typeface="Montserrat Medium"/>
              </a:rPr>
              <a:t>. It stands for </a:t>
            </a:r>
            <a:r>
              <a:rPr b="1" lang="en" sz="1500">
                <a:solidFill>
                  <a:schemeClr val="lt1"/>
                </a:solidFill>
                <a:latin typeface="Montserrat"/>
                <a:ea typeface="Montserrat"/>
                <a:cs typeface="Montserrat"/>
                <a:sym typeface="Montserrat"/>
              </a:rPr>
              <a:t>openGL Shading Language</a:t>
            </a:r>
            <a:r>
              <a:rPr lang="en" sz="1500">
                <a:solidFill>
                  <a:schemeClr val="lt1"/>
                </a:solidFill>
                <a:latin typeface="Montserrat Medium"/>
                <a:ea typeface="Montserrat Medium"/>
                <a:cs typeface="Montserrat Medium"/>
                <a:sym typeface="Montserrat Medium"/>
              </a:rPr>
              <a:t>, which is the specific standard of shader programs</a:t>
            </a:r>
            <a:endParaRPr sz="1500">
              <a:solidFill>
                <a:schemeClr val="lt1"/>
              </a:solidFill>
              <a:latin typeface="Montserrat Medium"/>
              <a:ea typeface="Montserrat Medium"/>
              <a:cs typeface="Montserrat Medium"/>
              <a:sym typeface="Montserrat Medium"/>
            </a:endParaRPr>
          </a:p>
        </p:txBody>
      </p:sp>
      <p:sp>
        <p:nvSpPr>
          <p:cNvPr id="223" name="Google Shape;223;p44"/>
          <p:cNvSpPr txBox="1"/>
          <p:nvPr/>
        </p:nvSpPr>
        <p:spPr>
          <a:xfrm>
            <a:off x="814650" y="4224900"/>
            <a:ext cx="3571500" cy="7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lt1"/>
                </a:solidFill>
                <a:latin typeface="Montserrat"/>
                <a:ea typeface="Montserrat"/>
                <a:cs typeface="Montserrat"/>
                <a:sym typeface="Montserrat"/>
              </a:rPr>
              <a:t>But……</a:t>
            </a:r>
            <a:endParaRPr b="1" sz="2300">
              <a:solidFill>
                <a:schemeClr val="lt1"/>
              </a:solidFill>
              <a:latin typeface="Montserrat"/>
              <a:ea typeface="Montserrat"/>
              <a:cs typeface="Montserrat"/>
              <a:sym typeface="Montserrat"/>
            </a:endParaRPr>
          </a:p>
        </p:txBody>
      </p:sp>
      <p:pic>
        <p:nvPicPr>
          <p:cNvPr id="224" name="Google Shape;224;p44"/>
          <p:cNvPicPr preferRelativeResize="0"/>
          <p:nvPr/>
        </p:nvPicPr>
        <p:blipFill>
          <a:blip r:embed="rId3">
            <a:alphaModFix/>
          </a:blip>
          <a:stretch>
            <a:fillRect/>
          </a:stretch>
        </p:blipFill>
        <p:spPr>
          <a:xfrm>
            <a:off x="5729900" y="1386425"/>
            <a:ext cx="2763000" cy="2763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1000"/>
                                        <p:tgtEl>
                                          <p:spTgt spid="22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2">
                                            <p:txEl>
                                              <p:pRg end="0" st="0"/>
                                            </p:txEl>
                                          </p:spTgt>
                                        </p:tgtEl>
                                        <p:attrNameLst>
                                          <p:attrName>style.visibility</p:attrName>
                                        </p:attrNameLst>
                                      </p:cBhvr>
                                      <p:to>
                                        <p:strVal val="visible"/>
                                      </p:to>
                                    </p:set>
                                    <p:anim calcmode="lin" valueType="num">
                                      <p:cBhvr additive="base">
                                        <p:cTn dur="1000"/>
                                        <p:tgtEl>
                                          <p:spTgt spid="22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2">
                                            <p:txEl>
                                              <p:pRg end="1" st="1"/>
                                            </p:txEl>
                                          </p:spTgt>
                                        </p:tgtEl>
                                        <p:attrNameLst>
                                          <p:attrName>style.visibility</p:attrName>
                                        </p:attrNameLst>
                                      </p:cBhvr>
                                      <p:to>
                                        <p:strVal val="visible"/>
                                      </p:to>
                                    </p:set>
                                    <p:anim calcmode="lin" valueType="num">
                                      <p:cBhvr additive="base">
                                        <p:cTn dur="1000"/>
                                        <p:tgtEl>
                                          <p:spTgt spid="22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2">
                                            <p:txEl>
                                              <p:pRg end="2" st="2"/>
                                            </p:txEl>
                                          </p:spTgt>
                                        </p:tgtEl>
                                        <p:attrNameLst>
                                          <p:attrName>style.visibility</p:attrName>
                                        </p:attrNameLst>
                                      </p:cBhvr>
                                      <p:to>
                                        <p:strVal val="visible"/>
                                      </p:to>
                                    </p:set>
                                    <p:anim calcmode="lin" valueType="num">
                                      <p:cBhvr additive="base">
                                        <p:cTn dur="1000"/>
                                        <p:tgtEl>
                                          <p:spTgt spid="22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4"/>
                                        </p:tgtEl>
                                        <p:attrNameLst>
                                          <p:attrName>style.visibility</p:attrName>
                                        </p:attrNameLst>
                                      </p:cBhvr>
                                      <p:to>
                                        <p:strVal val="visible"/>
                                      </p:to>
                                    </p:set>
                                    <p:anim calcmode="lin" valueType="num">
                                      <p:cBhvr additive="base">
                                        <p:cTn dur="1000"/>
                                        <p:tgtEl>
                                          <p:spTgt spid="22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